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t>14.4.2020.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t>14.4.2020.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t>14.4.2020.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t>14.4.2020.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t>14.4.2020.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t>14.4.2020.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53AD-C62B-49AE-B939-E1DB9EF1C6C2}" type="datetimeFigureOut">
              <a:rPr lang="sr-Latn-CS" smtClean="0"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BD40-8DA7-42DC-B0C8-178256FA97C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286388"/>
            <a:ext cx="7772400" cy="1470025"/>
          </a:xfrm>
        </p:spPr>
        <p:txBody>
          <a:bodyPr>
            <a:noAutofit/>
          </a:bodyPr>
          <a:lstStyle/>
          <a:p>
            <a:r>
              <a:rPr lang="hr-HR" sz="7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Putujemo brodom</a:t>
            </a:r>
            <a:endParaRPr lang="hr-HR" sz="7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Pomorac</a:t>
            </a:r>
            <a:r>
              <a:rPr lang="hr-HR" dirty="0" smtClean="0"/>
              <a:t> radi na brodu i plovi morem.</a:t>
            </a:r>
            <a:endParaRPr lang="hr-HR" dirty="0"/>
          </a:p>
        </p:txBody>
      </p:sp>
      <p:pic>
        <p:nvPicPr>
          <p:cNvPr id="4" name="Content Placeholder 3" descr="pomorac_kap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833" y="1776468"/>
            <a:ext cx="6205563" cy="41528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32" y="1285860"/>
            <a:ext cx="9001188" cy="5572140"/>
          </a:xfrm>
          <a:prstGeom prst="roundRect">
            <a:avLst/>
          </a:prstGeom>
          <a:solidFill>
            <a:srgbClr val="007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 smtClean="0"/>
              <a:t>Putujemo brodom</a:t>
            </a:r>
          </a:p>
          <a:p>
            <a:pPr algn="ctr"/>
            <a:endParaRPr lang="hr-HR" sz="3000" dirty="0"/>
          </a:p>
          <a:p>
            <a:pPr algn="ctr"/>
            <a:endParaRPr lang="hr-HR" sz="3000" dirty="0" smtClean="0"/>
          </a:p>
          <a:p>
            <a:pPr algn="ctr"/>
            <a:endParaRPr lang="hr-HR" sz="3000" dirty="0"/>
          </a:p>
          <a:p>
            <a:pPr algn="ctr"/>
            <a:endParaRPr lang="hr-HR" sz="3000" dirty="0" smtClean="0"/>
          </a:p>
          <a:p>
            <a:pPr algn="ctr"/>
            <a:endParaRPr lang="hr-HR" sz="3000" dirty="0"/>
          </a:p>
          <a:p>
            <a:pPr algn="ctr"/>
            <a:endParaRPr lang="hr-HR" sz="3000" dirty="0" smtClean="0"/>
          </a:p>
          <a:p>
            <a:pPr algn="ctr"/>
            <a:endParaRPr lang="hr-HR" sz="3000" dirty="0"/>
          </a:p>
          <a:p>
            <a:pPr algn="ctr"/>
            <a:endParaRPr lang="hr-HR" sz="3000" dirty="0" smtClean="0"/>
          </a:p>
          <a:p>
            <a:pPr algn="ctr"/>
            <a:endParaRPr lang="hr-HR" sz="3000" dirty="0"/>
          </a:p>
          <a:p>
            <a:pPr algn="ctr"/>
            <a:endParaRPr lang="hr-HR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Prepiši u bilježnicu: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3946572"/>
            <a:ext cx="1643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000" dirty="0" smtClean="0">
                <a:solidFill>
                  <a:schemeClr val="bg1"/>
                </a:solidFill>
              </a:rPr>
              <a:t>BROD</a:t>
            </a:r>
            <a:endParaRPr lang="hr-HR" sz="30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8992" y="3571876"/>
            <a:ext cx="1857388" cy="142876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643174" y="2500306"/>
            <a:ext cx="3357586" cy="50006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2643174" y="5715016"/>
            <a:ext cx="3357586" cy="50006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71406" y="3929066"/>
            <a:ext cx="2500330" cy="85725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6143636" y="3929066"/>
            <a:ext cx="2500330" cy="85725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2857488" y="2500306"/>
            <a:ext cx="285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solidFill>
                  <a:schemeClr val="bg1"/>
                </a:solidFill>
              </a:rPr>
              <a:t>kreće iz brodske luke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6050" y="5784195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solidFill>
                  <a:schemeClr val="bg1"/>
                </a:solidFill>
              </a:rPr>
              <a:t>rijeka, jezero, more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5074" y="3988362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solidFill>
                  <a:schemeClr val="bg1"/>
                </a:solidFill>
              </a:rPr>
              <a:t>putnički, teretni, trajekt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44" y="3988362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solidFill>
                  <a:schemeClr val="bg1"/>
                </a:solidFill>
              </a:rPr>
              <a:t>brodski časnik, mornari</a:t>
            </a:r>
          </a:p>
        </p:txBody>
      </p:sp>
      <p:cxnSp>
        <p:nvCxnSpPr>
          <p:cNvPr id="20" name="Straight Arrow Connector 19"/>
          <p:cNvCxnSpPr>
            <a:stCxn id="7" idx="0"/>
          </p:cNvCxnSpPr>
          <p:nvPr/>
        </p:nvCxnSpPr>
        <p:spPr>
          <a:xfrm rot="5400000" flipH="1" flipV="1">
            <a:off x="4107653" y="3321843"/>
            <a:ext cx="500066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6215" y="5321313"/>
            <a:ext cx="642942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643174" y="4357694"/>
            <a:ext cx="785818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6"/>
          </p:cNvCxnSpPr>
          <p:nvPr/>
        </p:nvCxnSpPr>
        <p:spPr>
          <a:xfrm>
            <a:off x="5286380" y="4286256"/>
            <a:ext cx="785818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8" y="1857364"/>
            <a:ext cx="3686172" cy="4268799"/>
          </a:xfrm>
        </p:spPr>
        <p:txBody>
          <a:bodyPr/>
          <a:lstStyle/>
          <a:p>
            <a:pPr>
              <a:buNone/>
            </a:pPr>
            <a:r>
              <a:rPr lang="hr-HR" b="0" dirty="0" smtClean="0"/>
              <a:t>Radna bilježnica:  str.</a:t>
            </a:r>
          </a:p>
          <a:p>
            <a:pPr>
              <a:buNone/>
            </a:pPr>
            <a:r>
              <a:rPr lang="hr-HR" b="0" dirty="0" smtClean="0"/>
              <a:t>69., 70. i  71.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5" y="3429000"/>
            <a:ext cx="2721327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000" b="1" dirty="0" smtClean="0"/>
              <a:t>Brod</a:t>
            </a:r>
            <a:r>
              <a:rPr lang="hr-HR" sz="3000" dirty="0" smtClean="0"/>
              <a:t> je prometno sredstvo koje plovi po rijekama, jezerima i morima. </a:t>
            </a:r>
            <a:endParaRPr lang="hr-HR" sz="3000" dirty="0"/>
          </a:p>
        </p:txBody>
      </p:sp>
      <p:pic>
        <p:nvPicPr>
          <p:cNvPr id="4" name="Content Placeholder 3" descr="brod rije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412" y="1214422"/>
            <a:ext cx="3524274" cy="2643206"/>
          </a:xfrm>
        </p:spPr>
      </p:pic>
      <p:pic>
        <p:nvPicPr>
          <p:cNvPr id="5" name="Picture 4" descr="brod jezer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404" y="1214422"/>
            <a:ext cx="3524248" cy="2643186"/>
          </a:xfrm>
          <a:prstGeom prst="rect">
            <a:avLst/>
          </a:prstGeom>
        </p:spPr>
      </p:pic>
      <p:pic>
        <p:nvPicPr>
          <p:cNvPr id="6" name="Picture 5" descr="brod mo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82" y="4000528"/>
            <a:ext cx="371474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putovanje kreće iz </a:t>
            </a:r>
            <a:r>
              <a:rPr lang="hr-HR" b="1" dirty="0" smtClean="0"/>
              <a:t>luke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6" name="Content Placeholder 5" descr="Luka16-1106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084" y="1600200"/>
            <a:ext cx="764783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4040188" cy="1103329"/>
          </a:xfrm>
        </p:spPr>
        <p:txBody>
          <a:bodyPr>
            <a:noAutofit/>
          </a:bodyPr>
          <a:lstStyle/>
          <a:p>
            <a:r>
              <a:rPr lang="hr-HR" sz="3000" dirty="0" smtClean="0"/>
              <a:t>Putnički brod </a:t>
            </a:r>
            <a:r>
              <a:rPr lang="hr-HR" sz="3000" b="0" dirty="0" smtClean="0"/>
              <a:t>prevozi putnike. </a:t>
            </a:r>
            <a:endParaRPr lang="hr-HR" sz="3000" dirty="0"/>
          </a:p>
        </p:txBody>
      </p:sp>
      <p:pic>
        <p:nvPicPr>
          <p:cNvPr id="12" name="Content Placeholder 11" descr="putnički bro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3992" y="1857364"/>
            <a:ext cx="4662322" cy="3286148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357166"/>
            <a:ext cx="4041775" cy="1031891"/>
          </a:xfrm>
        </p:spPr>
        <p:txBody>
          <a:bodyPr>
            <a:noAutofit/>
          </a:bodyPr>
          <a:lstStyle/>
          <a:p>
            <a:r>
              <a:rPr lang="hr-HR" sz="3000" dirty="0" smtClean="0"/>
              <a:t>Tajekt </a:t>
            </a:r>
            <a:r>
              <a:rPr lang="hr-HR" sz="3000" b="0" dirty="0" smtClean="0"/>
              <a:t>prevozi putnike i vozila.</a:t>
            </a:r>
            <a:endParaRPr lang="hr-HR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87943" y="1857364"/>
            <a:ext cx="4041775" cy="3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52"/>
            <a:ext cx="6257940" cy="746139"/>
          </a:xfrm>
        </p:spPr>
        <p:txBody>
          <a:bodyPr>
            <a:noAutofit/>
          </a:bodyPr>
          <a:lstStyle/>
          <a:p>
            <a:r>
              <a:rPr lang="hr-HR" sz="3000" dirty="0" smtClean="0"/>
              <a:t>Teretni brodovi </a:t>
            </a:r>
            <a:r>
              <a:rPr lang="hr-HR" sz="3000" b="0" dirty="0" smtClean="0"/>
              <a:t> prevoze robu.</a:t>
            </a:r>
            <a:endParaRPr lang="hr-HR" sz="3000" dirty="0"/>
          </a:p>
        </p:txBody>
      </p:sp>
      <p:pic>
        <p:nvPicPr>
          <p:cNvPr id="7" name="Content Placeholder 6" descr="teretni bro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1071546"/>
            <a:ext cx="6643734" cy="412843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183191"/>
            <a:ext cx="4041775" cy="1174767"/>
          </a:xfrm>
        </p:spPr>
        <p:txBody>
          <a:bodyPr>
            <a:noAutofit/>
          </a:bodyPr>
          <a:lstStyle/>
          <a:p>
            <a:r>
              <a:rPr lang="hr-HR" sz="3000" b="0" dirty="0" smtClean="0"/>
              <a:t>Ima puno vrsta putničkih i teretnih brodova.</a:t>
            </a:r>
            <a:endParaRPr lang="hr-HR" sz="3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8604"/>
            <a:ext cx="4040188" cy="1746271"/>
          </a:xfrm>
        </p:spPr>
        <p:txBody>
          <a:bodyPr>
            <a:noAutofit/>
          </a:bodyPr>
          <a:lstStyle/>
          <a:p>
            <a:r>
              <a:rPr lang="hr-HR" sz="3000" b="0" dirty="0" smtClean="0"/>
              <a:t>Prije ulaska u brod putnici trebaju kupiti </a:t>
            </a:r>
            <a:r>
              <a:rPr lang="hr-HR" sz="3000" dirty="0" smtClean="0"/>
              <a:t>putnu kartu. </a:t>
            </a:r>
            <a:endParaRPr lang="hr-HR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034" y="4786322"/>
            <a:ext cx="4899031" cy="1500174"/>
          </a:xfrm>
        </p:spPr>
        <p:txBody>
          <a:bodyPr>
            <a:normAutofit/>
          </a:bodyPr>
          <a:lstStyle/>
          <a:p>
            <a:r>
              <a:rPr lang="hr-HR" sz="3000" b="0" dirty="0" smtClean="0"/>
              <a:t>Putna karta se kupuje na </a:t>
            </a:r>
            <a:r>
              <a:rPr lang="hr-HR" sz="3000" dirty="0" smtClean="0"/>
              <a:t>blagajni </a:t>
            </a:r>
            <a:r>
              <a:rPr lang="hr-HR" sz="3000" b="0" dirty="0" smtClean="0"/>
              <a:t>u luci.</a:t>
            </a:r>
            <a:endParaRPr lang="hr-HR" sz="3000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32034" y="785794"/>
            <a:ext cx="374043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Brodovi plove prema </a:t>
            </a:r>
            <a:r>
              <a:rPr lang="hr-HR" b="1" dirty="0" smtClean="0"/>
              <a:t>redu plovidbe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9" name="Content Placeholder 8" descr="red plovid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500174"/>
            <a:ext cx="3962419" cy="4525963"/>
          </a:xfrm>
        </p:spPr>
      </p:pic>
      <p:pic>
        <p:nvPicPr>
          <p:cNvPr id="10" name="Picture 9" descr="sova učitel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968974"/>
            <a:ext cx="2149793" cy="174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mornar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29256" y="2219654"/>
            <a:ext cx="2417759" cy="4066866"/>
          </a:xfr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14290"/>
            <a:ext cx="4040188" cy="1674833"/>
          </a:xfrm>
        </p:spPr>
        <p:txBody>
          <a:bodyPr>
            <a:noAutofit/>
          </a:bodyPr>
          <a:lstStyle/>
          <a:p>
            <a:r>
              <a:rPr lang="hr-HR" sz="3000" dirty="0" smtClean="0"/>
              <a:t>Brodski časnik </a:t>
            </a:r>
            <a:r>
              <a:rPr lang="hr-HR" sz="3000" b="0" dirty="0" smtClean="0"/>
              <a:t>upravlja brodom i brine se o sigurnosti plovidbe.</a:t>
            </a:r>
            <a:endParaRPr lang="hr-HR" sz="3000" dirty="0"/>
          </a:p>
        </p:txBody>
      </p:sp>
      <p:pic>
        <p:nvPicPr>
          <p:cNvPr id="9" name="Content Placeholder 8" descr="kapeta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291774"/>
            <a:ext cx="4040188" cy="371748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357166"/>
            <a:ext cx="4041775" cy="1817709"/>
          </a:xfrm>
        </p:spPr>
        <p:txBody>
          <a:bodyPr>
            <a:noAutofit/>
          </a:bodyPr>
          <a:lstStyle/>
          <a:p>
            <a:r>
              <a:rPr lang="hr-HR" sz="3000" b="0" dirty="0" smtClean="0"/>
              <a:t>Posadu broda čine </a:t>
            </a:r>
            <a:r>
              <a:rPr lang="hr-HR" sz="3000" dirty="0" smtClean="0"/>
              <a:t>mornari</a:t>
            </a:r>
            <a:r>
              <a:rPr lang="hr-HR" sz="3000" b="0" dirty="0" smtClean="0"/>
              <a:t>. Oni se brinu o brodu, putnicima i teretu koji brod prevozi.</a:t>
            </a:r>
            <a:endParaRPr lang="hr-H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3438" y="-24"/>
            <a:ext cx="4086196" cy="6715172"/>
          </a:xfrm>
        </p:spPr>
        <p:txBody>
          <a:bodyPr>
            <a:normAutofit/>
          </a:bodyPr>
          <a:lstStyle/>
          <a:p>
            <a:pPr algn="l"/>
            <a:r>
              <a:rPr lang="hr-HR" sz="3000" dirty="0" smtClean="0"/>
              <a:t>Za vrijeme plovidbe brodom putnici se smiju kretati prostorom za putnike.</a:t>
            </a:r>
            <a:br>
              <a:rPr lang="hr-HR" sz="3000" dirty="0" smtClean="0"/>
            </a:br>
            <a:r>
              <a:rPr lang="hr-HR" sz="3000" dirty="0" smtClean="0"/>
              <a:t/>
            </a:r>
            <a:br>
              <a:rPr lang="hr-HR" sz="3000" dirty="0" smtClean="0"/>
            </a:br>
            <a:r>
              <a:rPr lang="hr-HR" sz="3000" dirty="0" smtClean="0"/>
              <a:t>Ne smiju bacati smeće u vodu, naginjati se preko ograde ni ometati ostale putnike.</a:t>
            </a:r>
            <a:endParaRPr lang="hr-HR" sz="3000" dirty="0"/>
          </a:p>
        </p:txBody>
      </p:sp>
      <p:pic>
        <p:nvPicPr>
          <p:cNvPr id="9" name="Content Placeholder 8" descr="sova učitel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4071942"/>
            <a:ext cx="2612066" cy="2125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158</Words>
  <Application>Microsoft Office PowerPoint</Application>
  <PresentationFormat>Prikaz na zaslonu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Theme</vt:lpstr>
      <vt:lpstr>Putujemo brodom</vt:lpstr>
      <vt:lpstr>Brod je prometno sredstvo koje plovi po rijekama, jezerima i morima. </vt:lpstr>
      <vt:lpstr>Na putovanje kreće iz luke.</vt:lpstr>
      <vt:lpstr>PowerPointova prezentacija</vt:lpstr>
      <vt:lpstr>PowerPointova prezentacija</vt:lpstr>
      <vt:lpstr>PowerPointova prezentacija</vt:lpstr>
      <vt:lpstr>Brodovi plove prema redu plovidbe.</vt:lpstr>
      <vt:lpstr>PowerPointova prezentacija</vt:lpstr>
      <vt:lpstr>Za vrijeme plovidbe brodom putnici se smiju kretati prostorom za putnike.  Ne smiju bacati smeće u vodu, naginjati se preko ograde ni ometati ostale putnike.</vt:lpstr>
      <vt:lpstr>Pomorac radi na brodu i plovi morem.</vt:lpstr>
      <vt:lpstr>Prepiši u bilježnicu:</vt:lpstr>
      <vt:lpstr>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Putujemo brodom</dc:title>
  <dc:creator>Goran Babić</dc:creator>
  <cp:lastModifiedBy>Martina</cp:lastModifiedBy>
  <cp:revision>5</cp:revision>
  <dcterms:created xsi:type="dcterms:W3CDTF">2020-04-06T11:29:03Z</dcterms:created>
  <dcterms:modified xsi:type="dcterms:W3CDTF">2020-04-14T06:36:00Z</dcterms:modified>
</cp:coreProperties>
</file>