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11E5A25-9141-4F03-97D5-AB1D2DB3DCB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A011FA-0334-4CC4-9FD1-D69D7BFA42D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11560" y="548680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Ponovimo vezu zbrajana i oduzimanja</a:t>
            </a:r>
            <a:endParaRPr lang="hr-HR" sz="3200" b="1" dirty="0"/>
          </a:p>
        </p:txBody>
      </p:sp>
      <p:sp>
        <p:nvSpPr>
          <p:cNvPr id="3" name="TekstniOkvir 2"/>
          <p:cNvSpPr txBox="1"/>
          <p:nvPr/>
        </p:nvSpPr>
        <p:spPr>
          <a:xfrm>
            <a:off x="2167251" y="1844824"/>
            <a:ext cx="5434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70 + 20 = 90  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167252" y="2394992"/>
            <a:ext cx="3196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90 – 20 = 70</a:t>
            </a:r>
            <a:endParaRPr lang="hr-HR" sz="36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167251" y="3028310"/>
            <a:ext cx="2717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90 – 70 = 20</a:t>
            </a:r>
            <a:endParaRPr lang="hr-HR" sz="36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5796136" y="1844824"/>
            <a:ext cx="4049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45 + 35 = 80</a:t>
            </a:r>
            <a:endParaRPr lang="hr-HR" sz="36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5796136" y="2394992"/>
            <a:ext cx="3172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80 – 45 = 35</a:t>
            </a:r>
            <a:endParaRPr lang="hr-HR" sz="36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5796135" y="3028310"/>
            <a:ext cx="3303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80 – 35 = 45</a:t>
            </a:r>
            <a:endParaRPr lang="hr-H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43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60040" y="1988840"/>
            <a:ext cx="7772400" cy="2543230"/>
          </a:xfrm>
        </p:spPr>
        <p:txBody>
          <a:bodyPr/>
          <a:lstStyle/>
          <a:p>
            <a:r>
              <a:rPr lang="hr-HR" dirty="0" smtClean="0"/>
              <a:t>Veza množenja i dijeljenja</a:t>
            </a:r>
            <a:endParaRPr lang="hr-H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2153816" cy="2153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Best Math Symbols Clipart #29120 - Clipartion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4664"/>
            <a:ext cx="3024336" cy="173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87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>
            <a:spLocks noChangeArrowheads="1"/>
          </p:cNvSpPr>
          <p:nvPr/>
        </p:nvSpPr>
        <p:spPr bwMode="auto">
          <a:xfrm>
            <a:off x="5257800" y="249238"/>
            <a:ext cx="9064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3" name="TekstniOkvir 2"/>
          <p:cNvSpPr txBox="1">
            <a:spLocks noChangeArrowheads="1"/>
          </p:cNvSpPr>
          <p:nvPr/>
        </p:nvSpPr>
        <p:spPr bwMode="auto">
          <a:xfrm>
            <a:off x="2822575" y="193675"/>
            <a:ext cx="730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</a:t>
            </a:r>
            <a:endParaRPr kumimoji="0" lang="hr-HR" altLang="sr-Latn-RS" sz="4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" name="TekstniOkvir 4"/>
          <p:cNvSpPr txBox="1">
            <a:spLocks noChangeArrowheads="1"/>
          </p:cNvSpPr>
          <p:nvPr/>
        </p:nvSpPr>
        <p:spPr bwMode="auto">
          <a:xfrm>
            <a:off x="4572000" y="249238"/>
            <a:ext cx="4746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=</a:t>
            </a:r>
          </a:p>
        </p:txBody>
      </p:sp>
      <p:cxnSp>
        <p:nvCxnSpPr>
          <p:cNvPr id="5" name="Ravni poveznik sa strelicom 4"/>
          <p:cNvCxnSpPr>
            <a:cxnSpLocks noChangeShapeType="1"/>
          </p:cNvCxnSpPr>
          <p:nvPr/>
        </p:nvCxnSpPr>
        <p:spPr bwMode="auto">
          <a:xfrm rot="16200000" flipH="1">
            <a:off x="1906588" y="1235075"/>
            <a:ext cx="1058862" cy="54768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Ravni poveznik sa strelicom 5"/>
          <p:cNvCxnSpPr>
            <a:cxnSpLocks noChangeShapeType="1"/>
          </p:cNvCxnSpPr>
          <p:nvPr/>
        </p:nvCxnSpPr>
        <p:spPr bwMode="auto">
          <a:xfrm rot="5400000">
            <a:off x="3056731" y="1216819"/>
            <a:ext cx="1058863" cy="6572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Elipsa 6"/>
          <p:cNvSpPr>
            <a:spLocks noChangeArrowheads="1"/>
          </p:cNvSpPr>
          <p:nvPr/>
        </p:nvSpPr>
        <p:spPr bwMode="auto">
          <a:xfrm>
            <a:off x="1504950" y="322263"/>
            <a:ext cx="1241425" cy="649287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" name="Elipsa 7"/>
          <p:cNvSpPr>
            <a:spLocks noChangeArrowheads="1"/>
          </p:cNvSpPr>
          <p:nvPr/>
        </p:nvSpPr>
        <p:spPr bwMode="auto">
          <a:xfrm>
            <a:off x="3289300" y="358775"/>
            <a:ext cx="1241425" cy="649288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2198688" y="2111375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faktori</a:t>
            </a:r>
          </a:p>
        </p:txBody>
      </p:sp>
      <p:cxnSp>
        <p:nvCxnSpPr>
          <p:cNvPr id="10" name="Ravni poveznik sa strelicom 9"/>
          <p:cNvCxnSpPr>
            <a:cxnSpLocks noChangeShapeType="1"/>
          </p:cNvCxnSpPr>
          <p:nvPr/>
        </p:nvCxnSpPr>
        <p:spPr bwMode="auto">
          <a:xfrm rot="16200000" flipH="1">
            <a:off x="5247481" y="1508919"/>
            <a:ext cx="985838" cy="0"/>
          </a:xfrm>
          <a:prstGeom prst="straightConnector1">
            <a:avLst/>
          </a:prstGeom>
          <a:noFill/>
          <a:ln w="1905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5338763" y="203835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cs typeface="Arial" charset="0"/>
              </a:rPr>
              <a:t>umnožak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2434848" y="2788546"/>
            <a:ext cx="4274304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faktor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  <a:sym typeface="Symbol"/>
              </a:rPr>
              <a:t>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 </a:t>
            </a:r>
            <a:r>
              <a:rPr kumimoji="0" lang="hr-H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faktor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umnožak</a:t>
            </a: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1846263" y="249238"/>
            <a:ext cx="60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3659188" y="249238"/>
            <a:ext cx="474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5" name="TekstniOkvir 14"/>
          <p:cNvSpPr txBox="1">
            <a:spLocks noChangeArrowheads="1"/>
          </p:cNvSpPr>
          <p:nvPr/>
        </p:nvSpPr>
        <p:spPr bwMode="auto">
          <a:xfrm>
            <a:off x="5257800" y="249238"/>
            <a:ext cx="11096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4667250" y="3600450"/>
            <a:ext cx="474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>
            <a:off x="6248400" y="3488500"/>
            <a:ext cx="730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>
            <a:off x="4667250" y="4691856"/>
            <a:ext cx="474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>
            <a:off x="6214533" y="4659977"/>
            <a:ext cx="730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20" name="TekstniOkvir 19"/>
          <p:cNvSpPr txBox="1"/>
          <p:nvPr/>
        </p:nvSpPr>
        <p:spPr>
          <a:xfrm>
            <a:off x="3629314" y="5735591"/>
            <a:ext cx="5317067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faktor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 = 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umnožak  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faktor</a:t>
            </a:r>
            <a:endParaRPr kumimoji="0" lang="hr-HR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21" name="Elipsa 20"/>
          <p:cNvSpPr>
            <a:spLocks noChangeArrowheads="1"/>
          </p:cNvSpPr>
          <p:nvPr/>
        </p:nvSpPr>
        <p:spPr bwMode="auto">
          <a:xfrm>
            <a:off x="5083175" y="331788"/>
            <a:ext cx="1241425" cy="649287"/>
          </a:xfrm>
          <a:prstGeom prst="ellipse">
            <a:avLst/>
          </a:prstGeom>
          <a:noFill/>
          <a:ln w="190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3896519" y="3543300"/>
            <a:ext cx="675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4800" kern="0" dirty="0">
                <a:solidFill>
                  <a:prstClr val="black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6752177" y="4659242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4800" kern="0" dirty="0">
                <a:solidFill>
                  <a:prstClr val="black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24" name="Pravokutnik 23"/>
          <p:cNvSpPr/>
          <p:nvPr/>
        </p:nvSpPr>
        <p:spPr>
          <a:xfrm flipH="1">
            <a:off x="6678529" y="3503847"/>
            <a:ext cx="6002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4800" kern="0" dirty="0">
                <a:solidFill>
                  <a:prstClr val="black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5" name="Pravokutnik 24"/>
          <p:cNvSpPr/>
          <p:nvPr/>
        </p:nvSpPr>
        <p:spPr>
          <a:xfrm>
            <a:off x="3908807" y="4672363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4800" kern="0" dirty="0">
                <a:solidFill>
                  <a:prstClr val="black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6" name="Pravokutnik 25"/>
          <p:cNvSpPr/>
          <p:nvPr/>
        </p:nvSpPr>
        <p:spPr>
          <a:xfrm>
            <a:off x="5305024" y="4691856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4800" kern="0" dirty="0">
                <a:solidFill>
                  <a:prstClr val="black"/>
                </a:solidFill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27" name="Pravokutnik 26"/>
          <p:cNvSpPr/>
          <p:nvPr/>
        </p:nvSpPr>
        <p:spPr>
          <a:xfrm>
            <a:off x="5246063" y="3503846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4800" kern="0" dirty="0">
                <a:solidFill>
                  <a:prstClr val="black"/>
                </a:solidFill>
                <a:latin typeface="Arial" charset="0"/>
                <a:cs typeface="Arial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81967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>
            <a:spLocks noChangeArrowheads="1"/>
          </p:cNvSpPr>
          <p:nvPr/>
        </p:nvSpPr>
        <p:spPr bwMode="auto">
          <a:xfrm>
            <a:off x="6709152" y="3538571"/>
            <a:ext cx="55668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48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" name="TekstniOkvir 2"/>
          <p:cNvSpPr txBox="1">
            <a:spLocks noChangeArrowheads="1"/>
          </p:cNvSpPr>
          <p:nvPr/>
        </p:nvSpPr>
        <p:spPr bwMode="auto">
          <a:xfrm>
            <a:off x="1846263" y="249238"/>
            <a:ext cx="60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4" name="TekstniOkvir 3"/>
          <p:cNvSpPr txBox="1">
            <a:spLocks noChangeArrowheads="1"/>
          </p:cNvSpPr>
          <p:nvPr/>
        </p:nvSpPr>
        <p:spPr bwMode="auto">
          <a:xfrm>
            <a:off x="3659188" y="249238"/>
            <a:ext cx="474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5" name="TekstniOkvir 2"/>
          <p:cNvSpPr txBox="1">
            <a:spLocks noChangeArrowheads="1"/>
          </p:cNvSpPr>
          <p:nvPr/>
        </p:nvSpPr>
        <p:spPr bwMode="auto">
          <a:xfrm>
            <a:off x="2765425" y="249238"/>
            <a:ext cx="730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6" name="TekstniOkvir 4"/>
          <p:cNvSpPr txBox="1">
            <a:spLocks noChangeArrowheads="1"/>
          </p:cNvSpPr>
          <p:nvPr/>
        </p:nvSpPr>
        <p:spPr bwMode="auto">
          <a:xfrm>
            <a:off x="4572000" y="249238"/>
            <a:ext cx="4746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=</a:t>
            </a:r>
          </a:p>
        </p:txBody>
      </p:sp>
      <p:cxnSp>
        <p:nvCxnSpPr>
          <p:cNvPr id="7" name="Ravni poveznik sa strelicom 6"/>
          <p:cNvCxnSpPr>
            <a:cxnSpLocks noChangeShapeType="1"/>
            <a:stCxn id="9" idx="4"/>
          </p:cNvCxnSpPr>
          <p:nvPr/>
        </p:nvCxnSpPr>
        <p:spPr bwMode="auto">
          <a:xfrm>
            <a:off x="2084388" y="971550"/>
            <a:ext cx="77787" cy="105568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Ravni poveznik sa strelicom 7"/>
          <p:cNvCxnSpPr>
            <a:cxnSpLocks noChangeShapeType="1"/>
          </p:cNvCxnSpPr>
          <p:nvPr/>
        </p:nvCxnSpPr>
        <p:spPr bwMode="auto">
          <a:xfrm rot="16200000" flipH="1">
            <a:off x="3398044" y="1518444"/>
            <a:ext cx="1096962" cy="63500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Elipsa 8"/>
          <p:cNvSpPr>
            <a:spLocks noChangeArrowheads="1"/>
          </p:cNvSpPr>
          <p:nvPr/>
        </p:nvSpPr>
        <p:spPr bwMode="auto">
          <a:xfrm>
            <a:off x="1463675" y="322263"/>
            <a:ext cx="1241425" cy="649287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0" name="Elipsa 9"/>
          <p:cNvSpPr>
            <a:spLocks noChangeArrowheads="1"/>
          </p:cNvSpPr>
          <p:nvPr/>
        </p:nvSpPr>
        <p:spPr bwMode="auto">
          <a:xfrm>
            <a:off x="3303588" y="331788"/>
            <a:ext cx="1241425" cy="649287"/>
          </a:xfrm>
          <a:prstGeom prst="ellips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1382713" y="2074863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djeljenik</a:t>
            </a:r>
          </a:p>
        </p:txBody>
      </p:sp>
      <p:sp>
        <p:nvSpPr>
          <p:cNvPr id="12" name="Elipsa 11"/>
          <p:cNvSpPr>
            <a:spLocks noChangeArrowheads="1"/>
          </p:cNvSpPr>
          <p:nvPr/>
        </p:nvSpPr>
        <p:spPr bwMode="auto">
          <a:xfrm>
            <a:off x="5083175" y="344488"/>
            <a:ext cx="1241425" cy="649287"/>
          </a:xfrm>
          <a:prstGeom prst="ellipse">
            <a:avLst/>
          </a:prstGeom>
          <a:noFill/>
          <a:ln w="190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altLang="sr-Latn-R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13" name="Ravni poveznik sa strelicom 12"/>
          <p:cNvCxnSpPr>
            <a:cxnSpLocks noChangeShapeType="1"/>
          </p:cNvCxnSpPr>
          <p:nvPr/>
        </p:nvCxnSpPr>
        <p:spPr bwMode="auto">
          <a:xfrm rot="16200000" flipH="1">
            <a:off x="5247481" y="1508919"/>
            <a:ext cx="985838" cy="0"/>
          </a:xfrm>
          <a:prstGeom prst="straightConnector1">
            <a:avLst/>
          </a:prstGeom>
          <a:noFill/>
          <a:ln w="1905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kstniOkvir 13"/>
          <p:cNvSpPr txBox="1">
            <a:spLocks noChangeArrowheads="1"/>
          </p:cNvSpPr>
          <p:nvPr/>
        </p:nvSpPr>
        <p:spPr bwMode="auto">
          <a:xfrm>
            <a:off x="5338763" y="203835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cs typeface="Arial" charset="0"/>
              </a:rPr>
              <a:t>količnik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2434848" y="2788546"/>
            <a:ext cx="4274304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djeljenik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 :  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djelitelj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količnik</a:t>
            </a:r>
          </a:p>
        </p:txBody>
      </p:sp>
      <p:sp>
        <p:nvSpPr>
          <p:cNvPr id="16" name="TekstniOkvir 15"/>
          <p:cNvSpPr txBox="1">
            <a:spLocks noChangeArrowheads="1"/>
          </p:cNvSpPr>
          <p:nvPr/>
        </p:nvSpPr>
        <p:spPr bwMode="auto">
          <a:xfrm>
            <a:off x="4667250" y="3600450"/>
            <a:ext cx="474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7" name="TekstniOkvir 16"/>
          <p:cNvSpPr txBox="1">
            <a:spLocks noChangeArrowheads="1"/>
          </p:cNvSpPr>
          <p:nvPr/>
        </p:nvSpPr>
        <p:spPr bwMode="auto">
          <a:xfrm>
            <a:off x="6248400" y="3543300"/>
            <a:ext cx="730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</a:t>
            </a:r>
            <a:endParaRPr kumimoji="0" lang="hr-HR" altLang="sr-Latn-RS" sz="4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8" name="TekstniOkvir 17"/>
          <p:cNvSpPr txBox="1">
            <a:spLocks noChangeArrowheads="1"/>
          </p:cNvSpPr>
          <p:nvPr/>
        </p:nvSpPr>
        <p:spPr bwMode="auto">
          <a:xfrm>
            <a:off x="4667250" y="5168900"/>
            <a:ext cx="474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9" name="TekstniOkvir 18"/>
          <p:cNvSpPr txBox="1">
            <a:spLocks noChangeArrowheads="1"/>
          </p:cNvSpPr>
          <p:nvPr/>
        </p:nvSpPr>
        <p:spPr bwMode="auto">
          <a:xfrm>
            <a:off x="6248400" y="5106988"/>
            <a:ext cx="730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20" name="TekstniOkvir 19"/>
          <p:cNvSpPr txBox="1"/>
          <p:nvPr/>
        </p:nvSpPr>
        <p:spPr>
          <a:xfrm>
            <a:off x="3375379" y="6062778"/>
            <a:ext cx="38608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djelitelj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=  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djeljenik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hr-H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količnik</a:t>
            </a:r>
          </a:p>
        </p:txBody>
      </p:sp>
      <p:sp>
        <p:nvSpPr>
          <p:cNvPr id="21" name="TekstniOkvir 20"/>
          <p:cNvSpPr txBox="1">
            <a:spLocks noChangeArrowheads="1"/>
          </p:cNvSpPr>
          <p:nvPr/>
        </p:nvSpPr>
        <p:spPr bwMode="auto">
          <a:xfrm>
            <a:off x="3252788" y="2054225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1" i="0" u="none" strike="noStrike" kern="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cs typeface="Arial" charset="0"/>
              </a:rPr>
              <a:t>djelitelj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3426260" y="4534575"/>
            <a:ext cx="5082962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djeljenik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 =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hr-H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djelitelj   </a:t>
            </a:r>
            <a:r>
              <a:rPr lang="hr-HR" sz="2000" b="1" kern="0" dirty="0" smtClean="0">
                <a:solidFill>
                  <a:prstClr val="black"/>
                </a:solidFill>
                <a:latin typeface="Arial"/>
                <a:cs typeface="Arial" pitchFamily="34" charset="0"/>
                <a:sym typeface="Symbol"/>
              </a:rPr>
              <a:t></a:t>
            </a:r>
            <a:r>
              <a:rPr lang="hr-HR" sz="2000" b="1" kern="0" dirty="0" smtClean="0">
                <a:solidFill>
                  <a:srgbClr val="0070C0"/>
                </a:solidFill>
                <a:latin typeface="Arial"/>
                <a:cs typeface="Arial" pitchFamily="34" charset="0"/>
              </a:rPr>
              <a:t>   količnik</a:t>
            </a:r>
            <a:endParaRPr kumimoji="0" lang="hr-HR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23" name="TekstniOkvir 22"/>
          <p:cNvSpPr txBox="1">
            <a:spLocks noChangeArrowheads="1"/>
          </p:cNvSpPr>
          <p:nvPr/>
        </p:nvSpPr>
        <p:spPr bwMode="auto">
          <a:xfrm>
            <a:off x="3924300" y="3552785"/>
            <a:ext cx="60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4" name="TekstniOkvir 23"/>
          <p:cNvSpPr txBox="1">
            <a:spLocks noChangeArrowheads="1"/>
          </p:cNvSpPr>
          <p:nvPr/>
        </p:nvSpPr>
        <p:spPr bwMode="auto">
          <a:xfrm>
            <a:off x="5535776" y="5106988"/>
            <a:ext cx="60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5" name="TekstniOkvir 24"/>
          <p:cNvSpPr txBox="1">
            <a:spLocks noChangeArrowheads="1"/>
          </p:cNvSpPr>
          <p:nvPr/>
        </p:nvSpPr>
        <p:spPr bwMode="auto">
          <a:xfrm>
            <a:off x="3946525" y="5168900"/>
            <a:ext cx="474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6" name="TekstniOkvir 25"/>
          <p:cNvSpPr txBox="1">
            <a:spLocks noChangeArrowheads="1"/>
          </p:cNvSpPr>
          <p:nvPr/>
        </p:nvSpPr>
        <p:spPr bwMode="auto">
          <a:xfrm>
            <a:off x="5600070" y="3542829"/>
            <a:ext cx="4746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8" name="Pravokutnik 27"/>
          <p:cNvSpPr/>
          <p:nvPr/>
        </p:nvSpPr>
        <p:spPr>
          <a:xfrm>
            <a:off x="5440032" y="263781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hr-HR" sz="480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Arial" charset="0"/>
                <a:cs typeface="Arial" charset="0"/>
              </a:rPr>
              <a:t>2</a:t>
            </a:r>
            <a:endParaRPr lang="hr-HR" sz="4800" dirty="0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4983307"/>
            <a:ext cx="1073150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69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/>
      <p:bldP spid="12" grpId="0" animBg="1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563888" y="1844824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Riješi zadatke u udžbeniku na 58. stranici i u radnoj bilježnici na 40. stranici.</a:t>
            </a:r>
            <a:endParaRPr lang="hr-HR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2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9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</TotalTime>
  <Words>116</Words>
  <Application>Microsoft Office PowerPoint</Application>
  <PresentationFormat>Prikaz na zaslonu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Izvršno</vt:lpstr>
      <vt:lpstr>PowerPointova prezentacija</vt:lpstr>
      <vt:lpstr>Veza množenja i dijeljenja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8</cp:revision>
  <dcterms:created xsi:type="dcterms:W3CDTF">2020-04-22T15:25:48Z</dcterms:created>
  <dcterms:modified xsi:type="dcterms:W3CDTF">2020-04-22T17:15:46Z</dcterms:modified>
</cp:coreProperties>
</file>