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201A-5EF0-454A-A61C-6E49F168C420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3A8-6519-42DD-8791-8A18FE657F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586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201A-5EF0-454A-A61C-6E49F168C420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3A8-6519-42DD-8791-8A18FE657F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05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201A-5EF0-454A-A61C-6E49F168C420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3A8-6519-42DD-8791-8A18FE657F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059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201A-5EF0-454A-A61C-6E49F168C420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3A8-6519-42DD-8791-8A18FE657F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43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201A-5EF0-454A-A61C-6E49F168C420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3A8-6519-42DD-8791-8A18FE657F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261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201A-5EF0-454A-A61C-6E49F168C420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3A8-6519-42DD-8791-8A18FE657F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6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201A-5EF0-454A-A61C-6E49F168C420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3A8-6519-42DD-8791-8A18FE657F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607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201A-5EF0-454A-A61C-6E49F168C420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3A8-6519-42DD-8791-8A18FE657F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308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201A-5EF0-454A-A61C-6E49F168C420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3A8-6519-42DD-8791-8A18FE657F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761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201A-5EF0-454A-A61C-6E49F168C420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3A8-6519-42DD-8791-8A18FE657F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928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201A-5EF0-454A-A61C-6E49F168C420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3A8-6519-42DD-8791-8A18FE657F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633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F201A-5EF0-454A-A61C-6E49F168C420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8B3A8-6519-42DD-8791-8A18FE657F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17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275856" y="16288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48365A"/>
                </a:solidFill>
                <a:effectLst/>
                <a:uLnTx/>
                <a:uFillTx/>
                <a:ea typeface="+mj-ea"/>
                <a:cs typeface="+mj-cs"/>
              </a:rPr>
              <a:t>Veliko početno slovo u imenima naseljenih mjesta, ulica i trgova</a:t>
            </a:r>
            <a:endParaRPr kumimoji="0" lang="hr-HR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755576" y="548680"/>
            <a:ext cx="2020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smtClean="0"/>
              <a:t>Ponovimo:</a:t>
            </a:r>
            <a:endParaRPr lang="hr-HR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2640013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29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VELIKO POČETNO SLOVO</a:t>
            </a:r>
            <a:endParaRPr kumimoji="0" lang="en-US" altLang="sr-Latn-R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TekstniOkvir 2"/>
          <p:cNvSpPr txBox="1">
            <a:spLocks noChangeArrowheads="1"/>
          </p:cNvSpPr>
          <p:nvPr/>
        </p:nvSpPr>
        <p:spPr bwMode="auto">
          <a:xfrm>
            <a:off x="214313" y="1643063"/>
            <a:ext cx="4357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000" dirty="0">
                <a:solidFill>
                  <a:srgbClr val="48365A"/>
                </a:solidFill>
                <a:latin typeface="Lucida Sans Unicode" pitchFamily="34" charset="0"/>
              </a:rPr>
              <a:t>     </a:t>
            </a:r>
            <a:r>
              <a:rPr lang="hr-HR" altLang="sr-Latn-RS" sz="2000" dirty="0">
                <a:solidFill>
                  <a:srgbClr val="FF0000"/>
                </a:solidFill>
                <a:latin typeface="Lucida Sans Unicode" pitchFamily="34" charset="0"/>
              </a:rPr>
              <a:t>IMENA: </a:t>
            </a:r>
            <a:r>
              <a:rPr lang="hr-HR" altLang="sr-Latn-RS" sz="2000" dirty="0">
                <a:solidFill>
                  <a:srgbClr val="48365A"/>
                </a:solidFill>
                <a:latin typeface="Lucida Sans Unicode" pitchFamily="34" charset="0"/>
              </a:rPr>
              <a:t> Ana, Ivan, Marin,Sanja</a:t>
            </a:r>
            <a:endParaRPr lang="en-US" altLang="sr-Latn-RS" sz="2000" dirty="0">
              <a:solidFill>
                <a:srgbClr val="48365A"/>
              </a:solidFill>
              <a:latin typeface="Lucida Sans Unicode" pitchFamily="34" charset="0"/>
            </a:endParaRPr>
          </a:p>
        </p:txBody>
      </p:sp>
      <p:sp>
        <p:nvSpPr>
          <p:cNvPr id="4" name="TekstniOkvir 3"/>
          <p:cNvSpPr txBox="1">
            <a:spLocks noChangeArrowheads="1"/>
          </p:cNvSpPr>
          <p:nvPr/>
        </p:nvSpPr>
        <p:spPr bwMode="auto">
          <a:xfrm>
            <a:off x="285750" y="2071688"/>
            <a:ext cx="807243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r-HR" altLang="sr-Latn-RS" dirty="0">
              <a:solidFill>
                <a:srgbClr val="48365A"/>
              </a:solidFill>
              <a:latin typeface="Lucida Sans Unicode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000" dirty="0">
                <a:solidFill>
                  <a:srgbClr val="FF0000"/>
                </a:solidFill>
                <a:latin typeface="Lucida Sans Unicode" pitchFamily="34" charset="0"/>
              </a:rPr>
              <a:t>    PREZIMENA:  </a:t>
            </a:r>
            <a:r>
              <a:rPr lang="hr-HR" altLang="sr-Latn-RS" sz="2000" dirty="0" err="1" smtClean="0">
                <a:solidFill>
                  <a:srgbClr val="48365A"/>
                </a:solidFill>
                <a:latin typeface="Lucida Sans Unicode" pitchFamily="34" charset="0"/>
              </a:rPr>
              <a:t>Slavić</a:t>
            </a:r>
            <a:r>
              <a:rPr lang="hr-HR" altLang="sr-Latn-RS" sz="2000" dirty="0" smtClean="0">
                <a:solidFill>
                  <a:srgbClr val="48365A"/>
                </a:solidFill>
                <a:latin typeface="Lucida Sans Unicode" pitchFamily="34" charset="0"/>
              </a:rPr>
              <a:t>, Barišić,Vuković</a:t>
            </a:r>
            <a:endParaRPr lang="hr-HR" altLang="sr-Latn-RS" sz="2000" dirty="0">
              <a:solidFill>
                <a:srgbClr val="48365A"/>
              </a:solidFill>
              <a:latin typeface="Lucida Sans Unicode" pitchFamily="34" charset="0"/>
            </a:endParaRPr>
          </a:p>
        </p:txBody>
      </p:sp>
      <p:sp>
        <p:nvSpPr>
          <p:cNvPr id="5" name="TekstniOkvir 4"/>
          <p:cNvSpPr txBox="1">
            <a:spLocks noChangeArrowheads="1"/>
          </p:cNvSpPr>
          <p:nvPr/>
        </p:nvSpPr>
        <p:spPr bwMode="auto">
          <a:xfrm>
            <a:off x="214313" y="2714625"/>
            <a:ext cx="86439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r-HR" altLang="sr-Latn-RS" sz="2000" dirty="0">
              <a:solidFill>
                <a:srgbClr val="48365A"/>
              </a:solidFill>
              <a:latin typeface="Lucida Sans Unicode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000" dirty="0">
                <a:solidFill>
                  <a:srgbClr val="48365A"/>
                </a:solidFill>
                <a:latin typeface="Lucida Sans Unicode" pitchFamily="34" charset="0"/>
              </a:rPr>
              <a:t>     </a:t>
            </a:r>
            <a:r>
              <a:rPr lang="hr-HR" altLang="sr-Latn-RS" sz="2000" dirty="0">
                <a:solidFill>
                  <a:srgbClr val="FF0000"/>
                </a:solidFill>
                <a:latin typeface="Lucida Sans Unicode" pitchFamily="34" charset="0"/>
              </a:rPr>
              <a:t>NAZIVI NASELJA: </a:t>
            </a:r>
            <a:r>
              <a:rPr lang="hr-HR" altLang="sr-Latn-RS" sz="2000" dirty="0">
                <a:solidFill>
                  <a:srgbClr val="48365A"/>
                </a:solidFill>
                <a:latin typeface="Lucida Sans Unicode" pitchFamily="34" charset="0"/>
              </a:rPr>
              <a:t>Požega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000" dirty="0">
                <a:solidFill>
                  <a:srgbClr val="48365A"/>
                </a:solidFill>
                <a:latin typeface="Lucida Sans Unicode" pitchFamily="34" charset="0"/>
              </a:rPr>
              <a:t>		        Slavonski Brod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000" dirty="0">
                <a:solidFill>
                  <a:srgbClr val="48365A"/>
                </a:solidFill>
                <a:latin typeface="Lucida Sans Unicode" pitchFamily="34" charset="0"/>
              </a:rPr>
              <a:t>		        Staro Petrovo Selo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000" dirty="0">
                <a:solidFill>
                  <a:srgbClr val="48365A"/>
                </a:solidFill>
                <a:latin typeface="Lucida Sans Unicode" pitchFamily="34" charset="0"/>
              </a:rPr>
              <a:t>		        Novo Selo</a:t>
            </a:r>
            <a:endParaRPr lang="en-US" altLang="sr-Latn-RS" sz="2000" dirty="0">
              <a:solidFill>
                <a:srgbClr val="48365A"/>
              </a:solidFill>
              <a:latin typeface="Lucida Sans Unicode" pitchFamily="34" charset="0"/>
            </a:endParaRPr>
          </a:p>
        </p:txBody>
      </p:sp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428625" y="4500563"/>
            <a:ext cx="792956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000" dirty="0">
                <a:solidFill>
                  <a:srgbClr val="FF0000"/>
                </a:solidFill>
                <a:latin typeface="Lucida Sans Unicode" pitchFamily="34" charset="0"/>
              </a:rPr>
              <a:t>   NAZIVI    ULICA: </a:t>
            </a:r>
            <a:r>
              <a:rPr lang="hr-HR" altLang="sr-Latn-RS" sz="2000" dirty="0">
                <a:solidFill>
                  <a:srgbClr val="48365A"/>
                </a:solidFill>
                <a:latin typeface="Lucida Sans Unicode" pitchFamily="34" charset="0"/>
              </a:rPr>
              <a:t>Ulica Stjepana Radića,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000" dirty="0">
                <a:solidFill>
                  <a:srgbClr val="48365A"/>
                </a:solidFill>
                <a:latin typeface="Lucida Sans Unicode" pitchFamily="34" charset="0"/>
              </a:rPr>
              <a:t>		      Ulica hrvatskih branitelja</a:t>
            </a:r>
            <a:r>
              <a:rPr lang="hr-HR" altLang="sr-Latn-RS" sz="2000" dirty="0" smtClean="0">
                <a:solidFill>
                  <a:srgbClr val="48365A"/>
                </a:solidFill>
                <a:latin typeface="Lucida Sans Unicode" pitchFamily="34" charset="0"/>
              </a:rPr>
              <a:t>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000" dirty="0" smtClean="0">
                <a:solidFill>
                  <a:srgbClr val="48365A"/>
                </a:solidFill>
                <a:latin typeface="Lucida Sans Unicode" pitchFamily="34" charset="0"/>
              </a:rPr>
              <a:t> 		      </a:t>
            </a:r>
            <a:r>
              <a:rPr lang="hr-HR" altLang="sr-Latn-RS" sz="2000" smtClean="0">
                <a:solidFill>
                  <a:srgbClr val="48365A"/>
                </a:solidFill>
                <a:latin typeface="Lucida Sans Unicode" pitchFamily="34" charset="0"/>
              </a:rPr>
              <a:t>Splitska ulica</a:t>
            </a:r>
            <a:r>
              <a:rPr lang="hr-HR" altLang="sr-Latn-RS" sz="2000" dirty="0" smtClean="0">
                <a:solidFill>
                  <a:srgbClr val="48365A"/>
                </a:solidFill>
                <a:latin typeface="Lucida Sans Unicode" pitchFamily="34" charset="0"/>
              </a:rPr>
              <a:t>,	</a:t>
            </a:r>
            <a:endParaRPr lang="hr-HR" altLang="sr-Latn-RS" sz="2000" dirty="0">
              <a:solidFill>
                <a:srgbClr val="48365A"/>
              </a:solidFill>
              <a:latin typeface="Lucida Sans Unicode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000" dirty="0">
                <a:solidFill>
                  <a:srgbClr val="48365A"/>
                </a:solidFill>
                <a:latin typeface="Lucida Sans Unicode" pitchFamily="34" charset="0"/>
              </a:rPr>
              <a:t>		      Trg kralja Krešimira,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000" dirty="0">
                <a:solidFill>
                  <a:srgbClr val="48365A"/>
                </a:solidFill>
                <a:latin typeface="Lucida Sans Unicode" pitchFamily="34" charset="0"/>
              </a:rPr>
              <a:t>		      Cvjetni trg</a:t>
            </a:r>
            <a:endParaRPr lang="en-US" altLang="sr-Latn-RS" sz="2000" dirty="0">
              <a:solidFill>
                <a:srgbClr val="48365A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4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827584" y="1415543"/>
            <a:ext cx="7488832" cy="410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r-HR" sz="2800" dirty="0" smtClean="0">
                <a:solidFill>
                  <a:srgbClr val="FF0000"/>
                </a:solidFill>
                <a:latin typeface="Arial" charset="0"/>
              </a:rPr>
              <a:t>                              D</a:t>
            </a:r>
            <a:r>
              <a:rPr lang="hr-HR" sz="2800" dirty="0" smtClean="0">
                <a:solidFill>
                  <a:srgbClr val="48365A"/>
                </a:solidFill>
                <a:latin typeface="Arial" charset="0"/>
              </a:rPr>
              <a:t>ubrovnik</a:t>
            </a:r>
            <a:endParaRPr lang="hr-HR" sz="2800" dirty="0">
              <a:solidFill>
                <a:srgbClr val="48365A"/>
              </a:solidFill>
              <a:latin typeface="Arial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hr-HR" sz="2800" dirty="0" smtClean="0">
                <a:solidFill>
                  <a:srgbClr val="FF0000"/>
                </a:solidFill>
                <a:latin typeface="Arial" charset="0"/>
              </a:rPr>
              <a:t>                                K</a:t>
            </a:r>
            <a:r>
              <a:rPr lang="hr-HR" sz="2800" dirty="0" smtClean="0">
                <a:solidFill>
                  <a:srgbClr val="48365A"/>
                </a:solidFill>
                <a:latin typeface="Arial" charset="0"/>
              </a:rPr>
              <a:t>aštel </a:t>
            </a:r>
            <a:r>
              <a:rPr lang="hr-HR" sz="2800" dirty="0">
                <a:solidFill>
                  <a:srgbClr val="FF0000"/>
                </a:solidFill>
                <a:latin typeface="Arial" charset="0"/>
              </a:rPr>
              <a:t>N</a:t>
            </a:r>
            <a:r>
              <a:rPr lang="hr-HR" sz="2800" dirty="0">
                <a:solidFill>
                  <a:srgbClr val="48365A"/>
                </a:solidFill>
                <a:latin typeface="Arial" charset="0"/>
              </a:rPr>
              <a:t>ovi</a:t>
            </a:r>
          </a:p>
          <a:p>
            <a:pPr lvl="0" algn="ctr">
              <a:spcBef>
                <a:spcPct val="0"/>
              </a:spcBef>
              <a:defRPr/>
            </a:pPr>
            <a:r>
              <a:rPr lang="hr-HR" sz="2800" dirty="0" smtClean="0">
                <a:solidFill>
                  <a:srgbClr val="48365A"/>
                </a:solidFill>
                <a:latin typeface="Arial" charset="0"/>
              </a:rPr>
              <a:t>                       </a:t>
            </a:r>
            <a:r>
              <a:rPr lang="hr-HR" sz="2800" dirty="0">
                <a:solidFill>
                  <a:srgbClr val="FF0000"/>
                </a:solidFill>
                <a:latin typeface="Arial" charset="0"/>
              </a:rPr>
              <a:t>O</a:t>
            </a:r>
            <a:r>
              <a:rPr lang="hr-HR" sz="2800" dirty="0">
                <a:solidFill>
                  <a:srgbClr val="48365A"/>
                </a:solidFill>
                <a:latin typeface="Arial" charset="0"/>
              </a:rPr>
              <a:t>sijek</a:t>
            </a:r>
          </a:p>
          <a:p>
            <a:pPr lvl="0" algn="ctr">
              <a:spcBef>
                <a:spcPct val="0"/>
              </a:spcBef>
              <a:defRPr/>
            </a:pPr>
            <a:r>
              <a:rPr lang="hr-HR" sz="2800" dirty="0">
                <a:solidFill>
                  <a:srgbClr val="48365A"/>
                </a:solidFill>
                <a:latin typeface="Arial" charset="0"/>
              </a:rPr>
              <a:t> </a:t>
            </a:r>
            <a:r>
              <a:rPr lang="hr-HR" sz="2800" dirty="0" smtClean="0">
                <a:solidFill>
                  <a:srgbClr val="48365A"/>
                </a:solidFill>
                <a:latin typeface="Arial" charset="0"/>
              </a:rPr>
              <a:t>                                </a:t>
            </a:r>
            <a:r>
              <a:rPr lang="hr-HR" sz="2800" dirty="0" smtClean="0">
                <a:solidFill>
                  <a:srgbClr val="FF0000"/>
                </a:solidFill>
                <a:latin typeface="Arial" charset="0"/>
              </a:rPr>
              <a:t>N</a:t>
            </a:r>
            <a:r>
              <a:rPr lang="hr-HR" sz="2800" dirty="0" smtClean="0">
                <a:solidFill>
                  <a:srgbClr val="48365A"/>
                </a:solidFill>
                <a:latin typeface="Arial" charset="0"/>
              </a:rPr>
              <a:t>ova </a:t>
            </a:r>
            <a:r>
              <a:rPr lang="hr-HR" sz="2800" dirty="0">
                <a:solidFill>
                  <a:srgbClr val="FF0000"/>
                </a:solidFill>
                <a:latin typeface="Arial" charset="0"/>
              </a:rPr>
              <a:t>K</a:t>
            </a:r>
            <a:r>
              <a:rPr lang="hr-HR" sz="2800" dirty="0">
                <a:solidFill>
                  <a:srgbClr val="48365A"/>
                </a:solidFill>
                <a:latin typeface="Arial" charset="0"/>
              </a:rPr>
              <a:t>apela</a:t>
            </a:r>
          </a:p>
          <a:p>
            <a:pPr lvl="0" algn="ctr">
              <a:spcBef>
                <a:spcPct val="0"/>
              </a:spcBef>
              <a:defRPr/>
            </a:pPr>
            <a:r>
              <a:rPr lang="hr-HR" sz="2800" dirty="0">
                <a:solidFill>
                  <a:srgbClr val="48365A"/>
                </a:solidFill>
                <a:latin typeface="Arial" charset="0"/>
              </a:rPr>
              <a:t> </a:t>
            </a:r>
            <a:r>
              <a:rPr lang="hr-HR" sz="2800" dirty="0" smtClean="0">
                <a:solidFill>
                  <a:srgbClr val="48365A"/>
                </a:solidFill>
                <a:latin typeface="Arial" charset="0"/>
              </a:rPr>
              <a:t>                                </a:t>
            </a:r>
            <a:r>
              <a:rPr lang="hr-HR" sz="2800" dirty="0">
                <a:solidFill>
                  <a:srgbClr val="FF0000"/>
                </a:solidFill>
                <a:latin typeface="Arial" charset="0"/>
              </a:rPr>
              <a:t>S</a:t>
            </a:r>
            <a:r>
              <a:rPr lang="hr-HR" sz="2800" dirty="0">
                <a:solidFill>
                  <a:srgbClr val="48365A"/>
                </a:solidFill>
                <a:latin typeface="Arial" charset="0"/>
              </a:rPr>
              <a:t>rednje </a:t>
            </a:r>
            <a:r>
              <a:rPr lang="hr-HR" sz="2800" dirty="0">
                <a:solidFill>
                  <a:srgbClr val="FF0000"/>
                </a:solidFill>
                <a:latin typeface="Arial" charset="0"/>
              </a:rPr>
              <a:t>S</a:t>
            </a:r>
            <a:r>
              <a:rPr lang="hr-HR" sz="2800" dirty="0">
                <a:solidFill>
                  <a:srgbClr val="48365A"/>
                </a:solidFill>
                <a:latin typeface="Arial" charset="0"/>
              </a:rPr>
              <a:t>elo</a:t>
            </a:r>
          </a:p>
          <a:p>
            <a:pPr lvl="0" algn="ctr">
              <a:spcBef>
                <a:spcPct val="0"/>
              </a:spcBef>
              <a:defRPr/>
            </a:pPr>
            <a:r>
              <a:rPr lang="hr-HR" sz="2800" dirty="0" smtClean="0">
                <a:solidFill>
                  <a:srgbClr val="FF0000"/>
                </a:solidFill>
                <a:latin typeface="Arial" charset="0"/>
              </a:rPr>
              <a:t>                                    N</a:t>
            </a:r>
            <a:r>
              <a:rPr lang="hr-HR" sz="2800" dirty="0" smtClean="0">
                <a:solidFill>
                  <a:srgbClr val="48365A"/>
                </a:solidFill>
                <a:latin typeface="Arial" charset="0"/>
              </a:rPr>
              <a:t>ova </a:t>
            </a:r>
            <a:r>
              <a:rPr lang="hr-HR" sz="2800" dirty="0">
                <a:solidFill>
                  <a:srgbClr val="FF0000"/>
                </a:solidFill>
                <a:latin typeface="Arial" charset="0"/>
              </a:rPr>
              <a:t>G</a:t>
            </a:r>
            <a:r>
              <a:rPr lang="hr-HR" sz="2800" dirty="0">
                <a:solidFill>
                  <a:srgbClr val="48365A"/>
                </a:solidFill>
                <a:latin typeface="Arial" charset="0"/>
              </a:rPr>
              <a:t>radiška</a:t>
            </a:r>
            <a:endParaRPr lang="en-US" sz="2800" dirty="0">
              <a:solidFill>
                <a:srgbClr val="48365A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hr-HR" b="1" dirty="0" smtClean="0">
              <a:solidFill>
                <a:schemeClr val="accent1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b="1" dirty="0" smtClean="0">
                <a:solidFill>
                  <a:schemeClr val="accent1"/>
                </a:solidFill>
                <a:latin typeface="Arial" charset="0"/>
              </a:rPr>
              <a:t>IMENA </a:t>
            </a:r>
            <a:r>
              <a:rPr lang="hr-HR" b="1" dirty="0">
                <a:solidFill>
                  <a:schemeClr val="accent1"/>
                </a:solidFill>
                <a:latin typeface="Arial" charset="0"/>
              </a:rPr>
              <a:t>NASELJA</a:t>
            </a:r>
            <a:endParaRPr lang="en-US" b="1" dirty="0">
              <a:solidFill>
                <a:schemeClr val="accent1"/>
              </a:solidFill>
              <a:latin typeface="Arial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hr-HR" altLang="sr-Latn-RS" sz="2400" b="1" dirty="0" smtClean="0">
                <a:solidFill>
                  <a:srgbClr val="FF0000"/>
                </a:solidFill>
                <a:latin typeface="Georgia" pitchFamily="18" charset="0"/>
              </a:rPr>
              <a:t>    Sve riječi u imenima naselja pišu se velikim početnim slovom osim riječi i, u, na </a:t>
            </a:r>
            <a:r>
              <a:rPr lang="hr-HR" altLang="sr-Latn-RS" sz="2400" b="1" dirty="0" smtClean="0">
                <a:latin typeface="Georgia" pitchFamily="18" charset="0"/>
              </a:rPr>
              <a:t>i</a:t>
            </a:r>
            <a:r>
              <a:rPr lang="hr-HR" altLang="sr-Latn-RS" sz="2400" b="1" dirty="0" smtClean="0">
                <a:solidFill>
                  <a:srgbClr val="FF0000"/>
                </a:solidFill>
                <a:latin typeface="Georgia" pitchFamily="18" charset="0"/>
              </a:rPr>
              <a:t> pod .</a:t>
            </a:r>
            <a:r>
              <a:rPr lang="hr-HR" sz="2800" b="1" dirty="0" smtClean="0">
                <a:solidFill>
                  <a:prstClr val="black"/>
                </a:solidFill>
              </a:rPr>
              <a:t> </a:t>
            </a:r>
            <a:endParaRPr lang="en-US" altLang="sr-Latn-RS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6365"/>
            <a:ext cx="4673719" cy="243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15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255764" y="3042016"/>
            <a:ext cx="27006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>
                <a:solidFill>
                  <a:schemeClr val="accent1"/>
                </a:solidFill>
              </a:rPr>
              <a:t>IMENA ULICA I TRGOVA</a:t>
            </a:r>
            <a:endParaRPr lang="hr-HR" sz="2000" b="1" dirty="0">
              <a:solidFill>
                <a:schemeClr val="accent1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3491879" y="3659760"/>
            <a:ext cx="5334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Imena  ulica  i   trgova  pišu  se   velikim  početnim  slovom.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3491879" y="4490757"/>
            <a:ext cx="5544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Ako  je  u  imenu  ulice  ili  trga  više  riječi, velikim  početnim  slovom pišemo samo prvu riječ i vlastita   imena.</a:t>
            </a:r>
            <a:endParaRPr lang="hr-HR" sz="24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732" y="395684"/>
            <a:ext cx="3975200" cy="225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68" y="3485711"/>
            <a:ext cx="2936299" cy="22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350732" y="522491"/>
            <a:ext cx="4572000" cy="26930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575"/>
              </a:spcBef>
            </a:pPr>
            <a:r>
              <a:rPr lang="hr-HR" altLang="sr-Latn-RS" sz="2400" dirty="0" smtClean="0">
                <a:solidFill>
                  <a:srgbClr val="FF0000"/>
                </a:solidFill>
                <a:latin typeface="Bookman Old Style" pitchFamily="18" charset="0"/>
              </a:rPr>
              <a:t>U</a:t>
            </a:r>
            <a:r>
              <a:rPr lang="hr-HR" altLang="sr-Latn-RS" sz="2400" dirty="0" smtClean="0">
                <a:latin typeface="Bookman Old Style" pitchFamily="18" charset="0"/>
              </a:rPr>
              <a:t>lica </a:t>
            </a:r>
            <a:r>
              <a:rPr lang="hr-HR" altLang="sr-Latn-RS" sz="2400" dirty="0" smtClean="0">
                <a:solidFill>
                  <a:srgbClr val="FF0000"/>
                </a:solidFill>
                <a:latin typeface="Bookman Old Style" pitchFamily="18" charset="0"/>
              </a:rPr>
              <a:t>S</a:t>
            </a:r>
            <a:r>
              <a:rPr lang="hr-HR" altLang="sr-Latn-RS" sz="2400" dirty="0" smtClean="0">
                <a:latin typeface="Bookman Old Style" pitchFamily="18" charset="0"/>
              </a:rPr>
              <a:t>tjepana </a:t>
            </a:r>
            <a:r>
              <a:rPr lang="hr-HR" altLang="sr-Latn-RS" sz="2400" dirty="0" smtClean="0">
                <a:solidFill>
                  <a:srgbClr val="FF0000"/>
                </a:solidFill>
                <a:latin typeface="Bookman Old Style" pitchFamily="18" charset="0"/>
              </a:rPr>
              <a:t>R</a:t>
            </a:r>
            <a:r>
              <a:rPr lang="hr-HR" altLang="sr-Latn-RS" sz="2400" dirty="0" smtClean="0">
                <a:latin typeface="Bookman Old Style" pitchFamily="18" charset="0"/>
              </a:rPr>
              <a:t>adića</a:t>
            </a:r>
          </a:p>
          <a:p>
            <a:pPr algn="ctr">
              <a:spcBef>
                <a:spcPts val="575"/>
              </a:spcBef>
            </a:pPr>
            <a:r>
              <a:rPr lang="hr-HR" altLang="sr-Latn-RS" sz="2400" dirty="0" smtClean="0">
                <a:solidFill>
                  <a:srgbClr val="FF0000"/>
                </a:solidFill>
                <a:latin typeface="Bookman Old Style" pitchFamily="18" charset="0"/>
              </a:rPr>
              <a:t>T</a:t>
            </a:r>
            <a:r>
              <a:rPr lang="hr-HR" altLang="sr-Latn-RS" sz="2400" dirty="0" smtClean="0">
                <a:latin typeface="Bookman Old Style" pitchFamily="18" charset="0"/>
              </a:rPr>
              <a:t>rg </a:t>
            </a:r>
            <a:r>
              <a:rPr lang="hr-HR" altLang="sr-Latn-RS" sz="2400" dirty="0" smtClean="0">
                <a:solidFill>
                  <a:srgbClr val="FF0000"/>
                </a:solidFill>
                <a:latin typeface="Bookman Old Style" pitchFamily="18" charset="0"/>
              </a:rPr>
              <a:t>I</a:t>
            </a:r>
            <a:r>
              <a:rPr lang="hr-HR" altLang="sr-Latn-RS" sz="2400" dirty="0" smtClean="0">
                <a:latin typeface="Bookman Old Style" pitchFamily="18" charset="0"/>
              </a:rPr>
              <a:t>vana </a:t>
            </a:r>
            <a:r>
              <a:rPr lang="hr-HR" altLang="sr-Latn-RS" sz="2400" dirty="0" smtClean="0">
                <a:solidFill>
                  <a:srgbClr val="FF0000"/>
                </a:solidFill>
                <a:latin typeface="Bookman Old Style" pitchFamily="18" charset="0"/>
              </a:rPr>
              <a:t>M</a:t>
            </a:r>
            <a:r>
              <a:rPr lang="hr-HR" altLang="sr-Latn-RS" sz="2400" dirty="0" smtClean="0">
                <a:latin typeface="Bookman Old Style" pitchFamily="18" charset="0"/>
              </a:rPr>
              <a:t>eštrovića</a:t>
            </a:r>
          </a:p>
          <a:p>
            <a:pPr algn="ctr">
              <a:spcBef>
                <a:spcPts val="575"/>
              </a:spcBef>
            </a:pPr>
            <a:r>
              <a:rPr lang="hr-HR" altLang="sr-Latn-RS" sz="2400" dirty="0" smtClean="0">
                <a:solidFill>
                  <a:srgbClr val="FF0000"/>
                </a:solidFill>
                <a:latin typeface="Bookman Old Style" pitchFamily="18" charset="0"/>
              </a:rPr>
              <a:t>U</a:t>
            </a:r>
            <a:r>
              <a:rPr lang="hr-HR" altLang="sr-Latn-RS" sz="2400" dirty="0" smtClean="0">
                <a:latin typeface="Bookman Old Style" pitchFamily="18" charset="0"/>
              </a:rPr>
              <a:t>lica kralja </a:t>
            </a:r>
            <a:r>
              <a:rPr lang="hr-HR" altLang="sr-Latn-RS" sz="2400" dirty="0" smtClean="0">
                <a:solidFill>
                  <a:srgbClr val="FF0000"/>
                </a:solidFill>
                <a:latin typeface="Bookman Old Style" pitchFamily="18" charset="0"/>
              </a:rPr>
              <a:t>T</a:t>
            </a:r>
            <a:r>
              <a:rPr lang="hr-HR" altLang="sr-Latn-RS" sz="2400" dirty="0" smtClean="0">
                <a:latin typeface="Bookman Old Style" pitchFamily="18" charset="0"/>
              </a:rPr>
              <a:t>omislava</a:t>
            </a:r>
          </a:p>
          <a:p>
            <a:pPr algn="ctr">
              <a:spcBef>
                <a:spcPts val="575"/>
              </a:spcBef>
            </a:pPr>
            <a:r>
              <a:rPr lang="hr-HR" altLang="sr-Latn-RS" sz="2400" dirty="0" smtClean="0">
                <a:solidFill>
                  <a:srgbClr val="FF0000"/>
                </a:solidFill>
                <a:latin typeface="Bookman Old Style" pitchFamily="18" charset="0"/>
              </a:rPr>
              <a:t>T</a:t>
            </a:r>
            <a:r>
              <a:rPr lang="hr-HR" altLang="sr-Latn-RS" sz="2400" dirty="0" smtClean="0">
                <a:latin typeface="Bookman Old Style" pitchFamily="18" charset="0"/>
              </a:rPr>
              <a:t>rg bana </a:t>
            </a:r>
            <a:r>
              <a:rPr lang="hr-HR" altLang="sr-Latn-RS" sz="2400" dirty="0" smtClean="0">
                <a:solidFill>
                  <a:srgbClr val="FF0000"/>
                </a:solidFill>
                <a:latin typeface="Bookman Old Style" pitchFamily="18" charset="0"/>
              </a:rPr>
              <a:t>J</a:t>
            </a:r>
            <a:r>
              <a:rPr lang="hr-HR" altLang="sr-Latn-RS" sz="2400" dirty="0" smtClean="0">
                <a:latin typeface="Bookman Old Style" pitchFamily="18" charset="0"/>
              </a:rPr>
              <a:t>osipa </a:t>
            </a:r>
            <a:r>
              <a:rPr lang="hr-HR" altLang="sr-Latn-RS" sz="2400" dirty="0" smtClean="0">
                <a:solidFill>
                  <a:srgbClr val="FF0000"/>
                </a:solidFill>
                <a:latin typeface="Bookman Old Style" pitchFamily="18" charset="0"/>
              </a:rPr>
              <a:t>J</a:t>
            </a:r>
            <a:r>
              <a:rPr lang="hr-HR" altLang="sr-Latn-RS" sz="2400" dirty="0" smtClean="0">
                <a:latin typeface="Bookman Old Style" pitchFamily="18" charset="0"/>
              </a:rPr>
              <a:t>elačića</a:t>
            </a:r>
          </a:p>
          <a:p>
            <a:pPr algn="ctr">
              <a:spcBef>
                <a:spcPts val="575"/>
              </a:spcBef>
            </a:pPr>
            <a:r>
              <a:rPr lang="hr-HR" altLang="sr-Latn-RS" sz="2400" dirty="0" smtClean="0">
                <a:solidFill>
                  <a:srgbClr val="FF0000"/>
                </a:solidFill>
                <a:latin typeface="Bookman Old Style" pitchFamily="18" charset="0"/>
              </a:rPr>
              <a:t>V</a:t>
            </a:r>
            <a:r>
              <a:rPr lang="hr-HR" altLang="sr-Latn-RS" sz="2400" dirty="0" smtClean="0">
                <a:latin typeface="Bookman Old Style" pitchFamily="18" charset="0"/>
              </a:rPr>
              <a:t>ukovarska ulica</a:t>
            </a:r>
          </a:p>
          <a:p>
            <a:pPr algn="ctr">
              <a:spcBef>
                <a:spcPts val="575"/>
              </a:spcBef>
            </a:pPr>
            <a:r>
              <a:rPr lang="hr-HR" altLang="sr-Latn-RS" sz="2400" dirty="0" smtClean="0">
                <a:solidFill>
                  <a:srgbClr val="FF0000"/>
                </a:solidFill>
                <a:latin typeface="Bookman Old Style" pitchFamily="18" charset="0"/>
              </a:rPr>
              <a:t>C</a:t>
            </a:r>
            <a:r>
              <a:rPr lang="hr-HR" altLang="sr-Latn-RS" sz="2400" dirty="0" smtClean="0">
                <a:latin typeface="Bookman Old Style" pitchFamily="18" charset="0"/>
              </a:rPr>
              <a:t>vjetni trg</a:t>
            </a:r>
            <a:endParaRPr lang="hr-HR" altLang="sr-Latn-RS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9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059832" y="764704"/>
            <a:ext cx="59046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r-HR" sz="2800" b="1" dirty="0" smtClean="0">
                <a:solidFill>
                  <a:prstClr val="black"/>
                </a:solidFill>
              </a:rPr>
              <a:t>Tekst sa idućeg slajda prepiši u </a:t>
            </a:r>
            <a:r>
              <a:rPr lang="hr-HR" sz="2800" b="1" dirty="0">
                <a:solidFill>
                  <a:prstClr val="black"/>
                </a:solidFill>
              </a:rPr>
              <a:t>bilježnicu pisanim slovima pazeći na veliko početno slovo na početku rečenice i u imenima</a:t>
            </a:r>
            <a:r>
              <a:rPr lang="hr-HR" sz="2800" b="1" dirty="0" smtClean="0">
                <a:solidFill>
                  <a:prstClr val="black"/>
                </a:solidFill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r-HR" sz="2800" b="1" dirty="0" smtClean="0">
                <a:solidFill>
                  <a:prstClr val="black"/>
                </a:solidFill>
              </a:rPr>
              <a:t>Zamoli roditelje da mi pošalju fotografiju prepisanog teksta.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r-HR" sz="2800" b="1" smtClean="0">
                <a:solidFill>
                  <a:prstClr val="black"/>
                </a:solidFill>
              </a:rPr>
              <a:t> četvrtak </a:t>
            </a:r>
            <a:r>
              <a:rPr lang="hr-HR" sz="2800" b="1" dirty="0" smtClean="0">
                <a:solidFill>
                  <a:prstClr val="black"/>
                </a:solidFill>
              </a:rPr>
              <a:t>ćeš dobiti sličan i nešto kraći tekst koji će biti za ocjenu.</a:t>
            </a:r>
            <a:endParaRPr lang="hr-HR" sz="2800" b="1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2640013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8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26735" y="1248950"/>
            <a:ext cx="7272808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hr-HR" dirty="0" smtClean="0">
                <a:effectLst/>
                <a:latin typeface="Arial Nova Light"/>
                <a:ea typeface="Times New Roman"/>
              </a:rPr>
              <a:t>          </a:t>
            </a:r>
            <a:r>
              <a:rPr lang="en-GB" b="1" dirty="0" smtClean="0">
                <a:effectLst/>
                <a:latin typeface="Arial Nova Light"/>
                <a:ea typeface="Times New Roman"/>
              </a:rPr>
              <a:t>MAČAK SIVKO ZALJUBIO </a:t>
            </a:r>
            <a:r>
              <a:rPr lang="hr-HR" b="1" dirty="0" smtClean="0">
                <a:effectLst/>
                <a:latin typeface="Arial Nova Light"/>
                <a:ea typeface="Times New Roman"/>
              </a:rPr>
              <a:t>SE </a:t>
            </a:r>
            <a:r>
              <a:rPr lang="en-GB" b="1" dirty="0" smtClean="0">
                <a:effectLst/>
                <a:latin typeface="Arial Nova Light"/>
                <a:ea typeface="Times New Roman"/>
              </a:rPr>
              <a:t>U MAČKICU MIŠKU. </a:t>
            </a:r>
            <a:r>
              <a:rPr lang="hr-HR" b="1" dirty="0" smtClean="0">
                <a:effectLst/>
                <a:latin typeface="Arial Nova Light"/>
                <a:ea typeface="Times New Roman"/>
              </a:rPr>
              <a:t>    </a:t>
            </a:r>
            <a:r>
              <a:rPr lang="en-GB" b="1" dirty="0" smtClean="0">
                <a:effectLst/>
                <a:latin typeface="Arial Nova Light"/>
                <a:ea typeface="Times New Roman"/>
              </a:rPr>
              <a:t>MIŠKA JE STANOVALA U RADIĆEVOJ ULICI, A SIVKO U ULICI JANKA DRAŠKOVIĆA. SVAKOG JUTRA PROLAZIO </a:t>
            </a:r>
            <a:r>
              <a:rPr lang="hr-HR" b="1" dirty="0" smtClean="0">
                <a:effectLst/>
                <a:latin typeface="Arial Nova Light"/>
                <a:ea typeface="Times New Roman"/>
              </a:rPr>
              <a:t>JE </a:t>
            </a:r>
            <a:r>
              <a:rPr lang="en-GB" b="1" dirty="0" smtClean="0">
                <a:effectLst/>
                <a:latin typeface="Arial Nova Light"/>
                <a:ea typeface="Times New Roman"/>
              </a:rPr>
              <a:t>TRGOM BANA JOSIPA JELAČIĆA. NA TRŽNICI JE KUPOVAO RIBU KOJA JE STIZALA SVAKO JUTRO IZ NOVOG VINODOLSKOG</a:t>
            </a:r>
            <a:r>
              <a:rPr lang="hr-HR" b="1" dirty="0" smtClean="0">
                <a:effectLst/>
                <a:latin typeface="Arial Nova Light"/>
                <a:ea typeface="Times New Roman"/>
              </a:rPr>
              <a:t>.</a:t>
            </a:r>
            <a:endParaRPr lang="hr-HR" sz="1600" b="1" dirty="0" smtClean="0">
              <a:effectLst/>
              <a:latin typeface="Times New Roman"/>
              <a:ea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GB" b="1" dirty="0" smtClean="0">
                <a:effectLst/>
                <a:latin typeface="Arial Nova Light"/>
                <a:ea typeface="Times New Roman"/>
              </a:rPr>
              <a:t>JEDNOG DANA SIVKO JE POZVAO MIŠKU U ŠETNJU ZAGREBAČKIM ULICAMA. NA TRGU PETRA PRERADOVIĆA SJEDILI SU POKRAJ FONTANE. NA TRGU KRALJA TOMISLAVA DIVILI SU SE CVIJEĆU. U ZVONIMIROVOJ ULICI JELI SU MAČJI SLADOLED.</a:t>
            </a:r>
            <a:endParaRPr lang="hr-HR" sz="1600" b="1" dirty="0" smtClean="0">
              <a:effectLst/>
              <a:latin typeface="Times New Roman"/>
              <a:ea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GB" b="1" dirty="0" smtClean="0">
                <a:effectLst/>
                <a:latin typeface="Arial Nova Light"/>
                <a:ea typeface="Times New Roman"/>
              </a:rPr>
              <a:t>MIŠKA I SIVKO SU SE UBRZO VJENČALI. OTIŠLI SU NA BRAČNO PUTOVANJE NA OTOK KRK. DO SPLITA SU </a:t>
            </a:r>
            <a:r>
              <a:rPr lang="hr-HR" b="1" dirty="0" smtClean="0">
                <a:effectLst/>
                <a:latin typeface="Arial Nova Light"/>
                <a:ea typeface="Times New Roman"/>
              </a:rPr>
              <a:t>PUTOVALI </a:t>
            </a:r>
            <a:r>
              <a:rPr lang="en-GB" b="1" dirty="0" smtClean="0">
                <a:effectLst/>
                <a:latin typeface="Arial Nova Light"/>
                <a:ea typeface="Times New Roman"/>
              </a:rPr>
              <a:t>BRODOM. IZ SPLITA SU VLAKOM DOPUTOVALI U ZAGREB. STIGLI SU U SVOJ NOVI STAN U ULICI </a:t>
            </a:r>
            <a:r>
              <a:rPr lang="hr-HR" b="1" dirty="0" smtClean="0">
                <a:effectLst/>
                <a:latin typeface="Arial Nova Light"/>
                <a:ea typeface="Times New Roman"/>
              </a:rPr>
              <a:t>B</a:t>
            </a:r>
            <a:r>
              <a:rPr lang="en-GB" b="1" dirty="0" smtClean="0">
                <a:effectLst/>
                <a:latin typeface="Arial Nova Light"/>
                <a:ea typeface="Times New Roman"/>
              </a:rPr>
              <a:t>RAĆE RADIĆ</a:t>
            </a:r>
            <a:r>
              <a:rPr lang="hr-HR" b="1" dirty="0" smtClean="0">
                <a:effectLst/>
                <a:latin typeface="Arial Nova Light"/>
                <a:ea typeface="Times New Roman"/>
              </a:rPr>
              <a:t> </a:t>
            </a:r>
            <a:r>
              <a:rPr lang="en-GB" b="1" dirty="0" smtClean="0">
                <a:effectLst/>
                <a:latin typeface="Arial Nova Light"/>
                <a:ea typeface="Times New Roman"/>
              </a:rPr>
              <a:t>KOJA SE NALAZI BLIZU GUNDULIĆEVE ULICE.</a:t>
            </a:r>
            <a:endParaRPr lang="hr-HR" sz="16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955" y="4869160"/>
            <a:ext cx="1459793" cy="175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6" y="70967"/>
            <a:ext cx="1080120" cy="144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02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311</Words>
  <Application>Microsoft Office PowerPoint</Application>
  <PresentationFormat>Prikaz na zaslonu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Martina</dc:creator>
  <cp:lastModifiedBy>Martina</cp:lastModifiedBy>
  <cp:revision>11</cp:revision>
  <dcterms:created xsi:type="dcterms:W3CDTF">2020-04-25T18:41:28Z</dcterms:created>
  <dcterms:modified xsi:type="dcterms:W3CDTF">2020-04-27T18:21:32Z</dcterms:modified>
</cp:coreProperties>
</file>