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58" r:id="rId4"/>
    <p:sldId id="259" r:id="rId5"/>
    <p:sldId id="260" r:id="rId6"/>
    <p:sldId id="262" r:id="rId7"/>
    <p:sldId id="264" r:id="rId8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60" autoAdjust="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EED2-0825-4B22-8791-B6DDB6334A5C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78A9-2409-4A3F-ACBD-09C99D2B22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8207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EED2-0825-4B22-8791-B6DDB6334A5C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78A9-2409-4A3F-ACBD-09C99D2B22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5429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EED2-0825-4B22-8791-B6DDB6334A5C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78A9-2409-4A3F-ACBD-09C99D2B22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2057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EED2-0825-4B22-8791-B6DDB6334A5C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78A9-2409-4A3F-ACBD-09C99D2B22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53520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EED2-0825-4B22-8791-B6DDB6334A5C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78A9-2409-4A3F-ACBD-09C99D2B22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73897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EED2-0825-4B22-8791-B6DDB6334A5C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78A9-2409-4A3F-ACBD-09C99D2B22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69314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EED2-0825-4B22-8791-B6DDB6334A5C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78A9-2409-4A3F-ACBD-09C99D2B22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6580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EED2-0825-4B22-8791-B6DDB6334A5C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78A9-2409-4A3F-ACBD-09C99D2B22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13372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EED2-0825-4B22-8791-B6DDB6334A5C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78A9-2409-4A3F-ACBD-09C99D2B22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85205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EED2-0825-4B22-8791-B6DDB6334A5C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78A9-2409-4A3F-ACBD-09C99D2B22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71577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DEED2-0825-4B22-8791-B6DDB6334A5C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578A9-2409-4A3F-ACBD-09C99D2B22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5865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DEED2-0825-4B22-8791-B6DDB6334A5C}" type="datetimeFigureOut">
              <a:rPr lang="hr-HR" smtClean="0"/>
              <a:t>17.5.2020.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5578A9-2409-4A3F-ACBD-09C99D2B2253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0408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eoLjWaKFqak&amp;list=PL9Mz0Kqh3YKpjU09NWQWl1Y34yof1UfOb&amp;index=12&amp;t=0s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1001091" y="2289975"/>
            <a:ext cx="6984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4800" dirty="0" smtClean="0"/>
              <a:t>Redoslijed izvođenja računskih radnji</a:t>
            </a:r>
            <a:endParaRPr lang="hr-HR" sz="4800" dirty="0"/>
          </a:p>
        </p:txBody>
      </p:sp>
      <p:sp>
        <p:nvSpPr>
          <p:cNvPr id="3" name="Pravokutnik 2"/>
          <p:cNvSpPr/>
          <p:nvPr/>
        </p:nvSpPr>
        <p:spPr>
          <a:xfrm rot="19929202">
            <a:off x="488200" y="4578066"/>
            <a:ext cx="249870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altLang="sr-Latn-RS" sz="4000" b="1" kern="0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(9 – 3) </a:t>
            </a:r>
            <a:endParaRPr lang="hr-HR" sz="4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40431">
            <a:off x="6200086" y="3771365"/>
            <a:ext cx="2448272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Primary School - Cartoon Subtraction Clip Art - Png Download ..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544158">
            <a:off x="5918877" y="666201"/>
            <a:ext cx="2520280" cy="1598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89810"/>
            <a:ext cx="2088232" cy="2088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0801" y="4107013"/>
            <a:ext cx="864096" cy="8462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3799922" y="5124730"/>
            <a:ext cx="865187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5865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539552" y="620688"/>
            <a:ext cx="712879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u="sng" dirty="0" smtClean="0"/>
              <a:t>Zbrajanje i oduzimanje </a:t>
            </a:r>
            <a:r>
              <a:rPr lang="hr-HR" sz="2800" dirty="0" smtClean="0"/>
              <a:t> računske su operacije </a:t>
            </a:r>
          </a:p>
          <a:p>
            <a:r>
              <a:rPr lang="hr-HR" sz="2800" dirty="0" smtClean="0">
                <a:solidFill>
                  <a:srgbClr val="FF0000"/>
                </a:solidFill>
              </a:rPr>
              <a:t>1. stupnja</a:t>
            </a:r>
            <a:r>
              <a:rPr lang="hr-HR" sz="2800" dirty="0" smtClean="0"/>
              <a:t>.</a:t>
            </a:r>
          </a:p>
          <a:p>
            <a:r>
              <a:rPr lang="hr-HR" sz="2800" dirty="0" smtClean="0"/>
              <a:t>Ako su u zadatku samo operacije prvog stupnja tada računamo redom </a:t>
            </a:r>
            <a:r>
              <a:rPr lang="hr-HR" sz="2800" dirty="0" smtClean="0"/>
              <a:t>slijeva udesno</a:t>
            </a:r>
            <a:r>
              <a:rPr lang="hr-HR" sz="2800" dirty="0" smtClean="0"/>
              <a:t>.</a:t>
            </a:r>
            <a:endParaRPr lang="hr-HR" sz="2800" dirty="0"/>
          </a:p>
        </p:txBody>
      </p:sp>
      <p:sp>
        <p:nvSpPr>
          <p:cNvPr id="3" name="TekstniOkvir 2"/>
          <p:cNvSpPr txBox="1"/>
          <p:nvPr/>
        </p:nvSpPr>
        <p:spPr>
          <a:xfrm>
            <a:off x="686567" y="2693296"/>
            <a:ext cx="34203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20 + 8 - 4 + 12 =</a:t>
            </a:r>
          </a:p>
          <a:p>
            <a:r>
              <a:rPr lang="hr-HR" sz="3600" dirty="0" smtClean="0"/>
              <a:t> </a:t>
            </a:r>
            <a:endParaRPr lang="hr-HR" sz="3600" dirty="0"/>
          </a:p>
        </p:txBody>
      </p:sp>
      <p:sp>
        <p:nvSpPr>
          <p:cNvPr id="4" name="TekstniOkvir 3"/>
          <p:cNvSpPr txBox="1"/>
          <p:nvPr/>
        </p:nvSpPr>
        <p:spPr>
          <a:xfrm>
            <a:off x="974598" y="3062628"/>
            <a:ext cx="285031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3600" dirty="0" smtClean="0"/>
          </a:p>
          <a:p>
            <a:r>
              <a:rPr lang="hr-HR" sz="3600" dirty="0" smtClean="0">
                <a:solidFill>
                  <a:schemeClr val="tx2">
                    <a:lumMod val="75000"/>
                  </a:schemeClr>
                </a:solidFill>
              </a:rPr>
              <a:t>   28</a:t>
            </a:r>
            <a:r>
              <a:rPr lang="hr-HR" sz="3600" dirty="0" smtClean="0"/>
              <a:t> – 4 + 12 =</a:t>
            </a:r>
          </a:p>
          <a:p>
            <a:endParaRPr lang="hr-HR" sz="3600" dirty="0"/>
          </a:p>
        </p:txBody>
      </p:sp>
      <p:sp>
        <p:nvSpPr>
          <p:cNvPr id="5" name="TekstniOkvir 4"/>
          <p:cNvSpPr txBox="1"/>
          <p:nvPr/>
        </p:nvSpPr>
        <p:spPr>
          <a:xfrm>
            <a:off x="1314955" y="3442881"/>
            <a:ext cx="25099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3600" dirty="0" smtClean="0">
              <a:solidFill>
                <a:schemeClr val="accent1">
                  <a:lumMod val="75000"/>
                </a:schemeClr>
              </a:solidFill>
            </a:endParaRPr>
          </a:p>
          <a:p>
            <a:endParaRPr lang="hr-HR" sz="3600" dirty="0"/>
          </a:p>
          <a:p>
            <a:r>
              <a:rPr lang="hr-HR" sz="3600" dirty="0" smtClean="0"/>
              <a:t>      </a:t>
            </a:r>
            <a:r>
              <a:rPr lang="hr-HR" sz="3600" dirty="0" smtClean="0">
                <a:solidFill>
                  <a:schemeClr val="tx2">
                    <a:lumMod val="75000"/>
                  </a:schemeClr>
                </a:solidFill>
              </a:rPr>
              <a:t>24</a:t>
            </a:r>
            <a:r>
              <a:rPr lang="hr-HR" sz="3600" dirty="0" smtClean="0"/>
              <a:t> + 12 =</a:t>
            </a:r>
            <a:endParaRPr lang="hr-HR" sz="3600" dirty="0"/>
          </a:p>
        </p:txBody>
      </p:sp>
      <p:sp>
        <p:nvSpPr>
          <p:cNvPr id="6" name="TekstniOkvir 5"/>
          <p:cNvSpPr txBox="1"/>
          <p:nvPr/>
        </p:nvSpPr>
        <p:spPr>
          <a:xfrm>
            <a:off x="1694679" y="3881851"/>
            <a:ext cx="159632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3600" dirty="0" smtClean="0"/>
          </a:p>
          <a:p>
            <a:endParaRPr lang="hr-HR" sz="3600" dirty="0"/>
          </a:p>
          <a:p>
            <a:endParaRPr lang="hr-HR" sz="3600" dirty="0" smtClean="0"/>
          </a:p>
          <a:p>
            <a:r>
              <a:rPr lang="hr-HR" sz="3600" dirty="0" smtClean="0"/>
              <a:t>       36</a:t>
            </a:r>
            <a:endParaRPr lang="hr-HR" sz="3600" dirty="0"/>
          </a:p>
        </p:txBody>
      </p:sp>
      <p:sp>
        <p:nvSpPr>
          <p:cNvPr id="7" name="TekstniOkvir 6"/>
          <p:cNvSpPr txBox="1"/>
          <p:nvPr/>
        </p:nvSpPr>
        <p:spPr>
          <a:xfrm>
            <a:off x="5076056" y="2695380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50 – 15 + 2 – 7 =</a:t>
            </a:r>
            <a:endParaRPr lang="hr-HR" sz="3600" dirty="0"/>
          </a:p>
        </p:txBody>
      </p:sp>
      <p:sp>
        <p:nvSpPr>
          <p:cNvPr id="8" name="TekstniOkvir 7"/>
          <p:cNvSpPr txBox="1"/>
          <p:nvPr/>
        </p:nvSpPr>
        <p:spPr>
          <a:xfrm>
            <a:off x="5508104" y="3064712"/>
            <a:ext cx="27363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3600" dirty="0" smtClean="0"/>
          </a:p>
          <a:p>
            <a:r>
              <a:rPr lang="hr-HR" sz="3600" dirty="0" smtClean="0">
                <a:solidFill>
                  <a:schemeClr val="tx2">
                    <a:lumMod val="75000"/>
                  </a:schemeClr>
                </a:solidFill>
              </a:rPr>
              <a:t>35</a:t>
            </a:r>
            <a:r>
              <a:rPr lang="hr-HR" sz="3600" dirty="0" smtClean="0"/>
              <a:t> + 2 – 7 =</a:t>
            </a:r>
            <a:endParaRPr lang="hr-HR" sz="3600" dirty="0"/>
          </a:p>
        </p:txBody>
      </p:sp>
      <p:sp>
        <p:nvSpPr>
          <p:cNvPr id="9" name="TekstniOkvir 8"/>
          <p:cNvSpPr txBox="1"/>
          <p:nvPr/>
        </p:nvSpPr>
        <p:spPr>
          <a:xfrm>
            <a:off x="5867251" y="3444965"/>
            <a:ext cx="237715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3600" dirty="0" smtClean="0"/>
          </a:p>
          <a:p>
            <a:endParaRPr lang="hr-HR" sz="3600" dirty="0" smtClean="0"/>
          </a:p>
          <a:p>
            <a:r>
              <a:rPr lang="hr-HR" sz="3600" dirty="0" smtClean="0">
                <a:solidFill>
                  <a:schemeClr val="tx2">
                    <a:lumMod val="75000"/>
                  </a:schemeClr>
                </a:solidFill>
              </a:rPr>
              <a:t>37</a:t>
            </a:r>
            <a:r>
              <a:rPr lang="hr-HR" sz="3600" dirty="0" smtClean="0"/>
              <a:t> – 7 =</a:t>
            </a:r>
            <a:endParaRPr lang="hr-HR" sz="3600" dirty="0"/>
          </a:p>
        </p:txBody>
      </p:sp>
      <p:sp>
        <p:nvSpPr>
          <p:cNvPr id="10" name="TekstniOkvir 9"/>
          <p:cNvSpPr txBox="1"/>
          <p:nvPr/>
        </p:nvSpPr>
        <p:spPr>
          <a:xfrm>
            <a:off x="6329877" y="3883935"/>
            <a:ext cx="19145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3600" dirty="0" smtClean="0"/>
          </a:p>
          <a:p>
            <a:endParaRPr lang="hr-HR" sz="3600" dirty="0" smtClean="0"/>
          </a:p>
          <a:p>
            <a:endParaRPr lang="hr-HR" sz="3600" dirty="0"/>
          </a:p>
          <a:p>
            <a:r>
              <a:rPr lang="hr-HR" sz="3600" dirty="0" smtClean="0"/>
              <a:t>30</a:t>
            </a:r>
            <a:endParaRPr lang="hr-HR" sz="3600" dirty="0"/>
          </a:p>
        </p:txBody>
      </p:sp>
      <p:sp>
        <p:nvSpPr>
          <p:cNvPr id="25" name="Elipsa 24"/>
          <p:cNvSpPr/>
          <p:nvPr/>
        </p:nvSpPr>
        <p:spPr>
          <a:xfrm>
            <a:off x="686567" y="2774708"/>
            <a:ext cx="1293145" cy="5649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Elipsa 25"/>
          <p:cNvSpPr/>
          <p:nvPr/>
        </p:nvSpPr>
        <p:spPr>
          <a:xfrm>
            <a:off x="1276790" y="3664876"/>
            <a:ext cx="1293145" cy="56491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Elipsa 26"/>
          <p:cNvSpPr/>
          <p:nvPr/>
        </p:nvSpPr>
        <p:spPr>
          <a:xfrm>
            <a:off x="1997861" y="4567957"/>
            <a:ext cx="1422011" cy="6292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8" name="Elipsa 27"/>
          <p:cNvSpPr/>
          <p:nvPr/>
        </p:nvSpPr>
        <p:spPr>
          <a:xfrm>
            <a:off x="5413476" y="3624332"/>
            <a:ext cx="1422011" cy="62925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Elipsa 28"/>
          <p:cNvSpPr/>
          <p:nvPr/>
        </p:nvSpPr>
        <p:spPr>
          <a:xfrm>
            <a:off x="5076057" y="2695380"/>
            <a:ext cx="1512168" cy="6463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0" name="Elipsa 29"/>
          <p:cNvSpPr/>
          <p:nvPr/>
        </p:nvSpPr>
        <p:spPr>
          <a:xfrm>
            <a:off x="5738704" y="4537360"/>
            <a:ext cx="1512168" cy="6463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98490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683568" y="320457"/>
            <a:ext cx="763284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hr-HR" sz="2800" u="sng" dirty="0" smtClean="0">
                <a:solidFill>
                  <a:prstClr val="black"/>
                </a:solidFill>
              </a:rPr>
              <a:t>Množenje i dijeljenje </a:t>
            </a:r>
            <a:r>
              <a:rPr lang="hr-HR" sz="2800" dirty="0" smtClean="0">
                <a:solidFill>
                  <a:prstClr val="black"/>
                </a:solidFill>
              </a:rPr>
              <a:t> </a:t>
            </a:r>
            <a:r>
              <a:rPr lang="hr-HR" sz="2800" dirty="0">
                <a:solidFill>
                  <a:prstClr val="black"/>
                </a:solidFill>
              </a:rPr>
              <a:t>računske su operacije </a:t>
            </a:r>
            <a:r>
              <a:rPr lang="hr-HR" sz="2800" dirty="0" smtClean="0">
                <a:solidFill>
                  <a:prstClr val="black"/>
                </a:solidFill>
              </a:rPr>
              <a:t> </a:t>
            </a:r>
          </a:p>
          <a:p>
            <a:pPr lvl="0"/>
            <a:r>
              <a:rPr lang="hr-HR" sz="2800" dirty="0" smtClean="0">
                <a:solidFill>
                  <a:srgbClr val="FF0000"/>
                </a:solidFill>
              </a:rPr>
              <a:t>2. </a:t>
            </a:r>
            <a:r>
              <a:rPr lang="hr-HR" sz="2800" dirty="0">
                <a:solidFill>
                  <a:srgbClr val="FF0000"/>
                </a:solidFill>
              </a:rPr>
              <a:t>stupnja</a:t>
            </a:r>
            <a:r>
              <a:rPr lang="hr-HR" sz="2800" dirty="0">
                <a:solidFill>
                  <a:prstClr val="black"/>
                </a:solidFill>
              </a:rPr>
              <a:t>.</a:t>
            </a:r>
          </a:p>
          <a:p>
            <a:pPr lvl="0"/>
            <a:r>
              <a:rPr lang="hr-HR" sz="2800" dirty="0">
                <a:solidFill>
                  <a:prstClr val="black"/>
                </a:solidFill>
              </a:rPr>
              <a:t>Ako su u zadatku samo operacije </a:t>
            </a:r>
            <a:r>
              <a:rPr lang="hr-HR" sz="2800" dirty="0" smtClean="0">
                <a:solidFill>
                  <a:prstClr val="black"/>
                </a:solidFill>
              </a:rPr>
              <a:t>drugog </a:t>
            </a:r>
            <a:r>
              <a:rPr lang="hr-HR" sz="2800" dirty="0">
                <a:solidFill>
                  <a:prstClr val="black"/>
                </a:solidFill>
              </a:rPr>
              <a:t>stupnja tada računamo redom </a:t>
            </a:r>
            <a:r>
              <a:rPr lang="hr-HR" sz="2800" dirty="0" smtClean="0">
                <a:solidFill>
                  <a:prstClr val="black"/>
                </a:solidFill>
              </a:rPr>
              <a:t>slijeva udesno</a:t>
            </a:r>
            <a:r>
              <a:rPr lang="hr-HR" sz="2800" dirty="0" smtClean="0">
                <a:solidFill>
                  <a:prstClr val="black"/>
                </a:solidFill>
              </a:rPr>
              <a:t>.</a:t>
            </a:r>
            <a:endParaRPr lang="hr-HR" sz="2800" dirty="0">
              <a:solidFill>
                <a:prstClr val="black"/>
              </a:solidFill>
            </a:endParaRPr>
          </a:p>
        </p:txBody>
      </p:sp>
      <p:sp>
        <p:nvSpPr>
          <p:cNvPr id="7" name="TekstniOkvir 6"/>
          <p:cNvSpPr txBox="1"/>
          <p:nvPr/>
        </p:nvSpPr>
        <p:spPr>
          <a:xfrm>
            <a:off x="827584" y="3068960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40 : 10 : 2 =</a:t>
            </a:r>
            <a:endParaRPr lang="hr-HR" sz="3600" dirty="0"/>
          </a:p>
        </p:txBody>
      </p:sp>
      <p:sp>
        <p:nvSpPr>
          <p:cNvPr id="8" name="TekstniOkvir 7"/>
          <p:cNvSpPr txBox="1"/>
          <p:nvPr/>
        </p:nvSpPr>
        <p:spPr>
          <a:xfrm>
            <a:off x="1835696" y="3933054"/>
            <a:ext cx="19442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>
                <a:solidFill>
                  <a:schemeClr val="tx2">
                    <a:lumMod val="75000"/>
                  </a:schemeClr>
                </a:solidFill>
              </a:rPr>
              <a:t>4</a:t>
            </a:r>
            <a:r>
              <a:rPr lang="hr-HR" sz="3600" dirty="0" smtClean="0"/>
              <a:t> : 2 = </a:t>
            </a:r>
            <a:endParaRPr lang="hr-HR" sz="3600" dirty="0"/>
          </a:p>
        </p:txBody>
      </p:sp>
      <p:sp>
        <p:nvSpPr>
          <p:cNvPr id="9" name="TekstniOkvir 8"/>
          <p:cNvSpPr txBox="1"/>
          <p:nvPr/>
        </p:nvSpPr>
        <p:spPr>
          <a:xfrm>
            <a:off x="2159732" y="4581128"/>
            <a:ext cx="6480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2</a:t>
            </a:r>
            <a:endParaRPr lang="hr-HR" sz="3600" dirty="0"/>
          </a:p>
        </p:txBody>
      </p:sp>
      <p:sp>
        <p:nvSpPr>
          <p:cNvPr id="11" name="TextBox 11"/>
          <p:cNvSpPr txBox="1"/>
          <p:nvPr/>
        </p:nvSpPr>
        <p:spPr>
          <a:xfrm>
            <a:off x="5112837" y="3068960"/>
            <a:ext cx="214314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600" i="0" u="none" strike="noStrike" kern="0" cap="none" spc="0" normalizeH="0" baseline="0" noProof="0" dirty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5 ∙ 6 </a:t>
            </a:r>
            <a:r>
              <a:rPr kumimoji="0" lang="hr-HR" sz="3600" i="0" u="none" strike="noStrike" kern="0" cap="none" spc="0" normalizeH="0" baseline="0" noProof="0" dirty="0" smtClean="0">
                <a:ln w="10541" cmpd="sng">
                  <a:noFill/>
                  <a:prstDash val="solid"/>
                </a:ln>
                <a:solidFill>
                  <a:prstClr val="black"/>
                </a:solidFill>
                <a:effectLst/>
                <a:uLnTx/>
                <a:uFillTx/>
              </a:rPr>
              <a:t>: 10 =</a:t>
            </a:r>
            <a:endParaRPr kumimoji="0" lang="hr-HR" sz="3600" i="0" u="none" strike="noStrike" kern="0" cap="none" spc="0" normalizeH="0" baseline="0" noProof="0" dirty="0">
              <a:ln w="10541" cmpd="sng">
                <a:noFill/>
                <a:prstDash val="solid"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12" name="TekstniOkvir 11"/>
          <p:cNvSpPr txBox="1"/>
          <p:nvPr/>
        </p:nvSpPr>
        <p:spPr>
          <a:xfrm>
            <a:off x="5436096" y="3922072"/>
            <a:ext cx="19638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>
                <a:solidFill>
                  <a:schemeClr val="tx2">
                    <a:lumMod val="75000"/>
                  </a:schemeClr>
                </a:solidFill>
              </a:rPr>
              <a:t>30</a:t>
            </a:r>
            <a:r>
              <a:rPr lang="hr-HR" sz="3600" dirty="0" smtClean="0"/>
              <a:t> : 10 =</a:t>
            </a:r>
            <a:endParaRPr lang="hr-HR" sz="3600" dirty="0"/>
          </a:p>
        </p:txBody>
      </p:sp>
      <p:sp>
        <p:nvSpPr>
          <p:cNvPr id="13" name="TekstniOkvir 12"/>
          <p:cNvSpPr txBox="1"/>
          <p:nvPr/>
        </p:nvSpPr>
        <p:spPr>
          <a:xfrm>
            <a:off x="6418044" y="4663993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3</a:t>
            </a:r>
            <a:endParaRPr lang="hr-HR" sz="3600" dirty="0"/>
          </a:p>
        </p:txBody>
      </p:sp>
      <p:sp>
        <p:nvSpPr>
          <p:cNvPr id="14" name="Elipsa 13"/>
          <p:cNvSpPr/>
          <p:nvPr/>
        </p:nvSpPr>
        <p:spPr>
          <a:xfrm>
            <a:off x="827584" y="3068960"/>
            <a:ext cx="1440160" cy="6463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Elipsa 14"/>
          <p:cNvSpPr/>
          <p:nvPr/>
        </p:nvSpPr>
        <p:spPr>
          <a:xfrm>
            <a:off x="5004048" y="3068960"/>
            <a:ext cx="1080120" cy="6463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Elipsa 15"/>
          <p:cNvSpPr/>
          <p:nvPr/>
        </p:nvSpPr>
        <p:spPr>
          <a:xfrm>
            <a:off x="5364088" y="3789041"/>
            <a:ext cx="1440160" cy="7920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Elipsa 16"/>
          <p:cNvSpPr/>
          <p:nvPr/>
        </p:nvSpPr>
        <p:spPr>
          <a:xfrm>
            <a:off x="1727684" y="3950662"/>
            <a:ext cx="1080120" cy="6463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91161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3" grpId="0"/>
      <p:bldP spid="14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395536" y="302945"/>
            <a:ext cx="806489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hr-HR" sz="2800" dirty="0" smtClean="0">
                <a:solidFill>
                  <a:prstClr val="black"/>
                </a:solidFill>
              </a:rPr>
              <a:t>Ako </a:t>
            </a:r>
            <a:r>
              <a:rPr lang="hr-HR" sz="2800" dirty="0">
                <a:solidFill>
                  <a:prstClr val="black"/>
                </a:solidFill>
              </a:rPr>
              <a:t>su u zadatku </a:t>
            </a:r>
            <a:r>
              <a:rPr lang="hr-HR" sz="2800" dirty="0" smtClean="0">
                <a:solidFill>
                  <a:prstClr val="black"/>
                </a:solidFill>
              </a:rPr>
              <a:t>operacije </a:t>
            </a:r>
            <a:r>
              <a:rPr lang="hr-HR" sz="2800" u="sng" dirty="0" smtClean="0">
                <a:solidFill>
                  <a:prstClr val="black"/>
                </a:solidFill>
              </a:rPr>
              <a:t>i 1. i 2. stupnja </a:t>
            </a:r>
            <a:r>
              <a:rPr lang="hr-HR" sz="2800" dirty="0" smtClean="0">
                <a:solidFill>
                  <a:prstClr val="black"/>
                </a:solidFill>
              </a:rPr>
              <a:t>tada </a:t>
            </a:r>
            <a:r>
              <a:rPr lang="hr-HR" sz="2800" dirty="0" smtClean="0">
                <a:solidFill>
                  <a:srgbClr val="FF0000"/>
                </a:solidFill>
              </a:rPr>
              <a:t>prvo</a:t>
            </a:r>
            <a:r>
              <a:rPr lang="hr-HR" sz="2800" dirty="0" smtClean="0">
                <a:solidFill>
                  <a:prstClr val="black"/>
                </a:solidFill>
              </a:rPr>
              <a:t> računamo </a:t>
            </a:r>
            <a:r>
              <a:rPr lang="hr-HR" sz="2800" dirty="0" smtClean="0">
                <a:solidFill>
                  <a:prstClr val="black"/>
                </a:solidFill>
              </a:rPr>
              <a:t>slijeva udesno </a:t>
            </a:r>
            <a:r>
              <a:rPr lang="hr-HR" sz="2800" dirty="0" smtClean="0">
                <a:solidFill>
                  <a:srgbClr val="FF0000"/>
                </a:solidFill>
              </a:rPr>
              <a:t>operacije 2. stupnja </a:t>
            </a:r>
          </a:p>
          <a:p>
            <a:pPr lvl="0" algn="just"/>
            <a:r>
              <a:rPr lang="hr-HR" sz="2800" dirty="0" smtClean="0">
                <a:solidFill>
                  <a:prstClr val="black"/>
                </a:solidFill>
              </a:rPr>
              <a:t>( množenje i dijeljenje ), a </a:t>
            </a:r>
            <a:r>
              <a:rPr lang="hr-HR" sz="2800" dirty="0" smtClean="0">
                <a:solidFill>
                  <a:srgbClr val="FF0000"/>
                </a:solidFill>
              </a:rPr>
              <a:t>zatim operacije 1. stupnja </a:t>
            </a:r>
          </a:p>
          <a:p>
            <a:pPr lvl="0" algn="just"/>
            <a:r>
              <a:rPr lang="hr-HR" sz="2800" dirty="0" smtClean="0">
                <a:solidFill>
                  <a:prstClr val="black"/>
                </a:solidFill>
              </a:rPr>
              <a:t>( zbrajanje i oduzimanje ).</a:t>
            </a:r>
            <a:endParaRPr lang="hr-HR" sz="2800" dirty="0">
              <a:solidFill>
                <a:prstClr val="black"/>
              </a:solidFill>
            </a:endParaRPr>
          </a:p>
        </p:txBody>
      </p:sp>
      <p:sp>
        <p:nvSpPr>
          <p:cNvPr id="3" name="TekstniOkvir 2"/>
          <p:cNvSpPr txBox="1"/>
          <p:nvPr/>
        </p:nvSpPr>
        <p:spPr>
          <a:xfrm>
            <a:off x="611560" y="2636912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10 + 6 : 2 =</a:t>
            </a:r>
            <a:endParaRPr lang="hr-HR" sz="3600" dirty="0"/>
          </a:p>
        </p:txBody>
      </p:sp>
      <p:sp>
        <p:nvSpPr>
          <p:cNvPr id="4" name="TekstniOkvir 3"/>
          <p:cNvSpPr txBox="1"/>
          <p:nvPr/>
        </p:nvSpPr>
        <p:spPr>
          <a:xfrm>
            <a:off x="1347096" y="3677546"/>
            <a:ext cx="2000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10 + 3 =</a:t>
            </a:r>
            <a:endParaRPr lang="hr-HR" sz="3600" dirty="0"/>
          </a:p>
        </p:txBody>
      </p:sp>
      <p:sp>
        <p:nvSpPr>
          <p:cNvPr id="5" name="TekstniOkvir 4"/>
          <p:cNvSpPr txBox="1"/>
          <p:nvPr/>
        </p:nvSpPr>
        <p:spPr>
          <a:xfrm>
            <a:off x="2025256" y="4509120"/>
            <a:ext cx="10081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13</a:t>
            </a:r>
            <a:endParaRPr lang="hr-HR" sz="3600" dirty="0"/>
          </a:p>
        </p:txBody>
      </p:sp>
      <p:cxnSp>
        <p:nvCxnSpPr>
          <p:cNvPr id="7" name="Ravni poveznik sa strelicom 6"/>
          <p:cNvCxnSpPr/>
          <p:nvPr/>
        </p:nvCxnSpPr>
        <p:spPr>
          <a:xfrm>
            <a:off x="1131072" y="3140968"/>
            <a:ext cx="432048" cy="63690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lipsa 7"/>
          <p:cNvSpPr/>
          <p:nvPr/>
        </p:nvSpPr>
        <p:spPr>
          <a:xfrm>
            <a:off x="1547664" y="2636912"/>
            <a:ext cx="864096" cy="64633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3" name="Ravni poveznik sa strelicom 12"/>
          <p:cNvCxnSpPr>
            <a:endCxn id="14" idx="7"/>
          </p:cNvCxnSpPr>
          <p:nvPr/>
        </p:nvCxnSpPr>
        <p:spPr>
          <a:xfrm>
            <a:off x="2025256" y="3283243"/>
            <a:ext cx="362804" cy="4946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1410543" y="3684189"/>
            <a:ext cx="1145232" cy="6396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TekstniOkvir 19"/>
          <p:cNvSpPr txBox="1"/>
          <p:nvPr/>
        </p:nvSpPr>
        <p:spPr>
          <a:xfrm>
            <a:off x="4402234" y="2636912"/>
            <a:ext cx="33381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15 : 3 + 6 </a:t>
            </a:r>
            <a:r>
              <a:rPr lang="hr-HR" sz="2800" b="1" kern="0" dirty="0">
                <a:ln w="10541" cmpd="sng">
                  <a:noFill/>
                  <a:prstDash val="solid"/>
                </a:ln>
                <a:solidFill>
                  <a:prstClr val="black"/>
                </a:solidFill>
              </a:rPr>
              <a:t>∙ </a:t>
            </a:r>
            <a:r>
              <a:rPr lang="hr-HR" sz="3600" kern="0" dirty="0" smtClean="0">
                <a:ln w="10541" cmpd="sng">
                  <a:noFill/>
                  <a:prstDash val="solid"/>
                </a:ln>
                <a:solidFill>
                  <a:prstClr val="black"/>
                </a:solidFill>
              </a:rPr>
              <a:t>2 </a:t>
            </a:r>
            <a:r>
              <a:rPr lang="hr-HR" sz="3600" dirty="0" smtClean="0"/>
              <a:t>=</a:t>
            </a:r>
            <a:endParaRPr lang="hr-HR" sz="3600" dirty="0"/>
          </a:p>
        </p:txBody>
      </p:sp>
      <p:sp>
        <p:nvSpPr>
          <p:cNvPr id="21" name="TekstniOkvir 20"/>
          <p:cNvSpPr txBox="1"/>
          <p:nvPr/>
        </p:nvSpPr>
        <p:spPr>
          <a:xfrm>
            <a:off x="5436096" y="3654828"/>
            <a:ext cx="16433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5 + 12 =</a:t>
            </a:r>
            <a:endParaRPr lang="hr-HR" sz="3600" dirty="0"/>
          </a:p>
        </p:txBody>
      </p:sp>
      <p:sp>
        <p:nvSpPr>
          <p:cNvPr id="22" name="TekstniOkvir 21"/>
          <p:cNvSpPr txBox="1"/>
          <p:nvPr/>
        </p:nvSpPr>
        <p:spPr>
          <a:xfrm>
            <a:off x="5796136" y="4509120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17</a:t>
            </a:r>
            <a:endParaRPr lang="hr-HR" sz="3600" dirty="0"/>
          </a:p>
        </p:txBody>
      </p:sp>
      <p:sp>
        <p:nvSpPr>
          <p:cNvPr id="27" name="Elipsa 26"/>
          <p:cNvSpPr/>
          <p:nvPr/>
        </p:nvSpPr>
        <p:spPr>
          <a:xfrm>
            <a:off x="5841636" y="2692046"/>
            <a:ext cx="962611" cy="59119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 </a:t>
            </a:r>
            <a:endParaRPr lang="hr-HR" dirty="0"/>
          </a:p>
        </p:txBody>
      </p:sp>
      <p:sp>
        <p:nvSpPr>
          <p:cNvPr id="28" name="Elipsa 27"/>
          <p:cNvSpPr/>
          <p:nvPr/>
        </p:nvSpPr>
        <p:spPr>
          <a:xfrm>
            <a:off x="4427984" y="2643555"/>
            <a:ext cx="1145232" cy="6396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9" name="Elipsa 28"/>
          <p:cNvSpPr/>
          <p:nvPr/>
        </p:nvSpPr>
        <p:spPr>
          <a:xfrm>
            <a:off x="5498676" y="3654828"/>
            <a:ext cx="1145232" cy="63968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31" name="Ravni poveznik sa strelicom 30"/>
          <p:cNvCxnSpPr>
            <a:endCxn id="29" idx="1"/>
          </p:cNvCxnSpPr>
          <p:nvPr/>
        </p:nvCxnSpPr>
        <p:spPr>
          <a:xfrm>
            <a:off x="5436096" y="3283243"/>
            <a:ext cx="230295" cy="4652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Ravni poveznik sa strelicom 32"/>
          <p:cNvCxnSpPr/>
          <p:nvPr/>
        </p:nvCxnSpPr>
        <p:spPr>
          <a:xfrm>
            <a:off x="6341375" y="3283243"/>
            <a:ext cx="0" cy="3715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kstniOkvir 33"/>
          <p:cNvSpPr txBox="1"/>
          <p:nvPr/>
        </p:nvSpPr>
        <p:spPr>
          <a:xfrm>
            <a:off x="571956" y="5338082"/>
            <a:ext cx="80324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>
                <a:solidFill>
                  <a:srgbClr val="FF0000"/>
                </a:solidFill>
              </a:rPr>
              <a:t>Pazi!</a:t>
            </a:r>
            <a:r>
              <a:rPr lang="hr-HR" sz="2800" dirty="0" smtClean="0"/>
              <a:t> Kada množiš i dijeliš u zadatku ostale računske radnje ne preskačeš već ih redom prepisuješ.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976794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8" grpId="0" animBg="1"/>
      <p:bldP spid="14" grpId="0" animBg="1"/>
      <p:bldP spid="20" grpId="0"/>
      <p:bldP spid="21" grpId="0"/>
      <p:bldP spid="22" grpId="0"/>
      <p:bldP spid="27" grpId="0" animBg="1"/>
      <p:bldP spid="28" grpId="0" animBg="1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539552" y="320457"/>
            <a:ext cx="748883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hr-HR" sz="2800" dirty="0" smtClean="0">
                <a:solidFill>
                  <a:prstClr val="black"/>
                </a:solidFill>
              </a:rPr>
              <a:t>Kada u zadacima postoje zagrade, </a:t>
            </a:r>
            <a:r>
              <a:rPr lang="hr-HR" sz="2800" dirty="0" smtClean="0">
                <a:solidFill>
                  <a:srgbClr val="C00000"/>
                </a:solidFill>
              </a:rPr>
              <a:t>najprije računamo sve što je u zagradi</a:t>
            </a:r>
            <a:r>
              <a:rPr lang="hr-HR" sz="2800" dirty="0" smtClean="0">
                <a:solidFill>
                  <a:prstClr val="black"/>
                </a:solidFill>
              </a:rPr>
              <a:t>. Sve ostalo redom prepisujemo.</a:t>
            </a:r>
          </a:p>
          <a:p>
            <a:pPr lvl="0" algn="just"/>
            <a:r>
              <a:rPr lang="hr-HR" sz="2800" dirty="0" smtClean="0">
                <a:solidFill>
                  <a:prstClr val="black"/>
                </a:solidFill>
              </a:rPr>
              <a:t>Zatim množimo i dijelimo, a na kraju zbrajamo i oduzimamo.</a:t>
            </a:r>
            <a:endParaRPr lang="hr-HR" sz="2800" dirty="0">
              <a:solidFill>
                <a:prstClr val="black"/>
              </a:solidFill>
            </a:endParaRPr>
          </a:p>
        </p:txBody>
      </p:sp>
      <p:sp>
        <p:nvSpPr>
          <p:cNvPr id="3" name="TekstniOkvir 2"/>
          <p:cNvSpPr txBox="1">
            <a:spLocks noChangeArrowheads="1"/>
          </p:cNvSpPr>
          <p:nvPr/>
        </p:nvSpPr>
        <p:spPr bwMode="auto">
          <a:xfrm>
            <a:off x="323528" y="2812256"/>
            <a:ext cx="42570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30 + (12 – 7 ) </a:t>
            </a:r>
            <a:r>
              <a:rPr kumimoji="0" lang="hr-HR" altLang="sr-Latn-R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  <a:sym typeface="Symbol" pitchFamily="18" charset="2"/>
              </a:rPr>
              <a:t> 2 + ( 12 + 8) =  </a:t>
            </a:r>
            <a:endParaRPr kumimoji="0" lang="hr-HR" altLang="sr-Latn-RS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4" name="TekstniOkvir 3"/>
          <p:cNvSpPr txBox="1">
            <a:spLocks noChangeArrowheads="1"/>
          </p:cNvSpPr>
          <p:nvPr/>
        </p:nvSpPr>
        <p:spPr bwMode="auto">
          <a:xfrm>
            <a:off x="347852" y="3495054"/>
            <a:ext cx="25492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30 + </a:t>
            </a:r>
            <a:r>
              <a:rPr kumimoji="0" lang="hr-HR" altLang="sr-Latn-R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rPr>
              <a:t>5 </a:t>
            </a:r>
            <a:r>
              <a:rPr kumimoji="0" lang="hr-HR" altLang="sr-Latn-R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  <a:sym typeface="Symbol" pitchFamily="18" charset="2"/>
              </a:rPr>
              <a:t> 2 + </a:t>
            </a:r>
            <a:r>
              <a:rPr kumimoji="0" lang="hr-HR" altLang="sr-Latn-R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  <a:sym typeface="Symbol" pitchFamily="18" charset="2"/>
              </a:rPr>
              <a:t>20</a:t>
            </a:r>
            <a:r>
              <a:rPr kumimoji="0" lang="hr-HR" altLang="sr-Latn-R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  <a:sym typeface="Symbol" pitchFamily="18" charset="2"/>
              </a:rPr>
              <a:t> =  </a:t>
            </a:r>
            <a:endParaRPr kumimoji="0" lang="hr-HR" altLang="sr-Latn-RS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" name="TekstniOkvir 4"/>
          <p:cNvSpPr txBox="1">
            <a:spLocks noChangeArrowheads="1"/>
          </p:cNvSpPr>
          <p:nvPr/>
        </p:nvSpPr>
        <p:spPr bwMode="auto">
          <a:xfrm>
            <a:off x="336228" y="4098305"/>
            <a:ext cx="23720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30 + </a:t>
            </a:r>
            <a:r>
              <a:rPr kumimoji="0" lang="hr-HR" altLang="sr-Latn-R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rPr>
              <a:t>10</a:t>
            </a:r>
            <a:r>
              <a:rPr kumimoji="0" lang="hr-HR" altLang="sr-Latn-R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 +</a:t>
            </a:r>
            <a:r>
              <a:rPr kumimoji="0" lang="hr-HR" altLang="sr-Latn-R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  <a:sym typeface="Symbol" pitchFamily="18" charset="2"/>
              </a:rPr>
              <a:t> 20 =  </a:t>
            </a:r>
            <a:endParaRPr kumimoji="0" lang="hr-HR" altLang="sr-Latn-RS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6" name="TekstniOkvir 5"/>
          <p:cNvSpPr txBox="1">
            <a:spLocks noChangeArrowheads="1"/>
          </p:cNvSpPr>
          <p:nvPr/>
        </p:nvSpPr>
        <p:spPr bwMode="auto">
          <a:xfrm>
            <a:off x="336228" y="4747593"/>
            <a:ext cx="23720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Arial" charset="0"/>
                <a:cs typeface="Arial" charset="0"/>
              </a:rPr>
              <a:t>40</a:t>
            </a:r>
            <a:r>
              <a:rPr kumimoji="0" lang="hr-HR" altLang="sr-Latn-R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 +</a:t>
            </a:r>
            <a:r>
              <a:rPr kumimoji="0" lang="hr-HR" altLang="sr-Latn-R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  <a:sym typeface="Symbol" pitchFamily="18" charset="2"/>
              </a:rPr>
              <a:t> 20 =  </a:t>
            </a:r>
            <a:endParaRPr kumimoji="0" lang="hr-HR" altLang="sr-Latn-RS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7" name="TekstniOkvir 6"/>
          <p:cNvSpPr txBox="1">
            <a:spLocks noChangeArrowheads="1"/>
          </p:cNvSpPr>
          <p:nvPr/>
        </p:nvSpPr>
        <p:spPr bwMode="auto">
          <a:xfrm>
            <a:off x="336228" y="5276230"/>
            <a:ext cx="23720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60</a:t>
            </a:r>
            <a:r>
              <a:rPr kumimoji="0" lang="hr-HR" altLang="sr-Latn-R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  <a:sym typeface="Symbol" pitchFamily="18" charset="2"/>
              </a:rPr>
              <a:t> </a:t>
            </a:r>
            <a:endParaRPr kumimoji="0" lang="hr-HR" altLang="sr-Latn-RS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9" name="TekstniOkvir 8"/>
          <p:cNvSpPr txBox="1">
            <a:spLocks noChangeArrowheads="1"/>
          </p:cNvSpPr>
          <p:nvPr/>
        </p:nvSpPr>
        <p:spPr bwMode="auto">
          <a:xfrm>
            <a:off x="4869813" y="2812256"/>
            <a:ext cx="425700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0" lang="hr-HR" altLang="sr-Latn-R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3 </a:t>
            </a:r>
            <a:r>
              <a:rPr lang="hr-HR" altLang="sr-Latn-RS" sz="2400" kern="0" dirty="0">
                <a:solidFill>
                  <a:prstClr val="black"/>
                </a:solidFill>
                <a:sym typeface="Symbol" pitchFamily="18" charset="2"/>
              </a:rPr>
              <a:t></a:t>
            </a:r>
            <a:r>
              <a:rPr kumimoji="0" lang="hr-HR" altLang="sr-Latn-R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 ( 4 + 2 ) +</a:t>
            </a:r>
            <a:r>
              <a:rPr kumimoji="0" lang="hr-HR" altLang="sr-Latn-R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  <a:sym typeface="Symbol" pitchFamily="18" charset="2"/>
              </a:rPr>
              <a:t> 10 </a:t>
            </a:r>
            <a:r>
              <a:rPr lang="hr-HR" altLang="sr-Latn-RS" sz="2400" kern="0" dirty="0">
                <a:solidFill>
                  <a:prstClr val="black"/>
                </a:solidFill>
                <a:sym typeface="Symbol" pitchFamily="18" charset="2"/>
              </a:rPr>
              <a:t> </a:t>
            </a:r>
            <a:r>
              <a:rPr lang="hr-HR" altLang="sr-Latn-RS" sz="2400" kern="0" dirty="0" smtClean="0">
                <a:solidFill>
                  <a:prstClr val="black"/>
                </a:solidFill>
                <a:sym typeface="Symbol" pitchFamily="18" charset="2"/>
              </a:rPr>
              <a:t>5 </a:t>
            </a:r>
            <a:r>
              <a:rPr kumimoji="0" lang="hr-HR" altLang="sr-Latn-R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  <a:sym typeface="Symbol" pitchFamily="18" charset="2"/>
              </a:rPr>
              <a:t>=  </a:t>
            </a:r>
            <a:endParaRPr kumimoji="0" lang="hr-HR" altLang="sr-Latn-RS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0" name="TekstniOkvir 9"/>
          <p:cNvSpPr txBox="1">
            <a:spLocks noChangeArrowheads="1"/>
          </p:cNvSpPr>
          <p:nvPr/>
        </p:nvSpPr>
        <p:spPr bwMode="auto">
          <a:xfrm>
            <a:off x="4894137" y="3495054"/>
            <a:ext cx="25492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lvl="0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kumimoji="0" lang="hr-HR" altLang="sr-Latn-R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  <a:sym typeface="Symbol" pitchFamily="18" charset="2"/>
              </a:rPr>
              <a:t>3  6 + </a:t>
            </a:r>
            <a:r>
              <a:rPr lang="hr-HR" altLang="sr-Latn-RS" sz="2400" kern="0" dirty="0">
                <a:solidFill>
                  <a:prstClr val="black"/>
                </a:solidFill>
                <a:sym typeface="Symbol" pitchFamily="18" charset="2"/>
              </a:rPr>
              <a:t>10 </a:t>
            </a:r>
            <a:r>
              <a:rPr lang="hr-HR" altLang="sr-Latn-RS" sz="2400" kern="0" dirty="0">
                <a:solidFill>
                  <a:prstClr val="black"/>
                </a:solidFill>
                <a:latin typeface="Calibri"/>
                <a:cs typeface="+mn-cs"/>
                <a:sym typeface="Symbol" pitchFamily="18" charset="2"/>
              </a:rPr>
              <a:t> 5 </a:t>
            </a:r>
            <a:r>
              <a:rPr kumimoji="0" lang="hr-HR" altLang="sr-Latn-R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  <a:sym typeface="Symbol" pitchFamily="18" charset="2"/>
              </a:rPr>
              <a:t>=  </a:t>
            </a:r>
            <a:endParaRPr kumimoji="0" lang="hr-HR" altLang="sr-Latn-RS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1" name="TekstniOkvir 10"/>
          <p:cNvSpPr txBox="1">
            <a:spLocks noChangeArrowheads="1"/>
          </p:cNvSpPr>
          <p:nvPr/>
        </p:nvSpPr>
        <p:spPr bwMode="auto">
          <a:xfrm>
            <a:off x="4882513" y="4098305"/>
            <a:ext cx="23720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18 + 50 </a:t>
            </a:r>
            <a:r>
              <a:rPr kumimoji="0" lang="hr-HR" altLang="sr-Latn-R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  <a:sym typeface="Symbol" pitchFamily="18" charset="2"/>
              </a:rPr>
              <a:t>=  </a:t>
            </a:r>
            <a:endParaRPr kumimoji="0" lang="hr-HR" altLang="sr-Latn-RS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2" name="TekstniOkvir 11"/>
          <p:cNvSpPr txBox="1">
            <a:spLocks noChangeArrowheads="1"/>
          </p:cNvSpPr>
          <p:nvPr/>
        </p:nvSpPr>
        <p:spPr bwMode="auto">
          <a:xfrm>
            <a:off x="4882513" y="4747593"/>
            <a:ext cx="23720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68 </a:t>
            </a:r>
            <a:r>
              <a:rPr kumimoji="0" lang="hr-HR" altLang="sr-Latn-R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  <a:sym typeface="Symbol" pitchFamily="18" charset="2"/>
              </a:rPr>
              <a:t> </a:t>
            </a:r>
            <a:endParaRPr kumimoji="0" lang="hr-HR" altLang="sr-Latn-RS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3" name="TekstniOkvir 12"/>
          <p:cNvSpPr txBox="1">
            <a:spLocks noChangeArrowheads="1"/>
          </p:cNvSpPr>
          <p:nvPr/>
        </p:nvSpPr>
        <p:spPr bwMode="auto">
          <a:xfrm>
            <a:off x="4882513" y="5276230"/>
            <a:ext cx="23720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24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  <a:sym typeface="Symbol" pitchFamily="18" charset="2"/>
              </a:rPr>
              <a:t> </a:t>
            </a:r>
            <a:endParaRPr kumimoji="0" lang="hr-HR" altLang="sr-Latn-RS" sz="24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1061980" y="2754828"/>
            <a:ext cx="1224136" cy="61100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Elipsa 14"/>
          <p:cNvSpPr/>
          <p:nvPr/>
        </p:nvSpPr>
        <p:spPr>
          <a:xfrm>
            <a:off x="2915499" y="2697401"/>
            <a:ext cx="1224136" cy="66842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Elipsa 15"/>
          <p:cNvSpPr/>
          <p:nvPr/>
        </p:nvSpPr>
        <p:spPr>
          <a:xfrm>
            <a:off x="1043608" y="3495054"/>
            <a:ext cx="720080" cy="4616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Elipsa 16"/>
          <p:cNvSpPr/>
          <p:nvPr/>
        </p:nvSpPr>
        <p:spPr>
          <a:xfrm>
            <a:off x="352191" y="4037002"/>
            <a:ext cx="1224136" cy="58427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Elipsa 17"/>
          <p:cNvSpPr/>
          <p:nvPr/>
        </p:nvSpPr>
        <p:spPr>
          <a:xfrm>
            <a:off x="4894137" y="3495054"/>
            <a:ext cx="720080" cy="4616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Elipsa 18"/>
          <p:cNvSpPr/>
          <p:nvPr/>
        </p:nvSpPr>
        <p:spPr>
          <a:xfrm>
            <a:off x="5364087" y="2729358"/>
            <a:ext cx="1114225" cy="66842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Elipsa 19"/>
          <p:cNvSpPr/>
          <p:nvPr/>
        </p:nvSpPr>
        <p:spPr>
          <a:xfrm>
            <a:off x="5921199" y="3495054"/>
            <a:ext cx="765126" cy="46166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0178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9" grpId="0"/>
      <p:bldP spid="10" grpId="0"/>
      <p:bldP spid="11" grpId="0"/>
      <p:bldP spid="12" grpId="0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274638"/>
            <a:ext cx="8229600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Prepiši u bilježnicu:</a:t>
            </a: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" name="Rounded Rectangle 3"/>
          <p:cNvSpPr/>
          <p:nvPr/>
        </p:nvSpPr>
        <p:spPr>
          <a:xfrm>
            <a:off x="227793" y="836712"/>
            <a:ext cx="8618814" cy="5735560"/>
          </a:xfrm>
          <a:prstGeom prst="roundRect">
            <a:avLst/>
          </a:prstGeom>
          <a:solidFill>
            <a:srgbClr val="007A37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000" b="0" i="0" u="none" strike="noStrike" kern="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</a:p>
        </p:txBody>
      </p:sp>
      <p:sp>
        <p:nvSpPr>
          <p:cNvPr id="4" name="TekstniOkvir 3"/>
          <p:cNvSpPr txBox="1">
            <a:spLocks noChangeArrowheads="1"/>
          </p:cNvSpPr>
          <p:nvPr/>
        </p:nvSpPr>
        <p:spPr bwMode="auto">
          <a:xfrm>
            <a:off x="987424" y="3654402"/>
            <a:ext cx="38846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5 + (9 – 3) </a:t>
            </a:r>
            <a:r>
              <a:rPr kumimoji="0" lang="hr-HR" altLang="sr-Latn-R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  <a:sym typeface="Symbol" pitchFamily="18" charset="2"/>
              </a:rPr>
              <a:t> 2 – (27 </a:t>
            </a:r>
            <a:r>
              <a:rPr kumimoji="0" lang="hr-HR" altLang="sr-Latn-R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–</a:t>
            </a:r>
            <a:r>
              <a:rPr kumimoji="0" lang="hr-HR" altLang="sr-Latn-R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  <a:sym typeface="Symbol" pitchFamily="18" charset="2"/>
              </a:rPr>
              <a:t> </a:t>
            </a:r>
            <a:r>
              <a:rPr kumimoji="0" lang="hr-HR" altLang="sr-Latn-RS" sz="1800" b="0" i="0" u="none" strike="noStrike" kern="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  <a:sym typeface="Symbol" pitchFamily="18" charset="2"/>
              </a:rPr>
              <a:t>17</a:t>
            </a:r>
            <a:r>
              <a:rPr kumimoji="0" lang="hr-HR" altLang="sr-Latn-R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  <a:sym typeface="Symbol" pitchFamily="18" charset="2"/>
              </a:rPr>
              <a:t>) =  </a:t>
            </a:r>
            <a:endParaRPr kumimoji="0" lang="hr-HR" altLang="sr-Latn-R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5" name="Pravokutnik 4"/>
          <p:cNvSpPr>
            <a:spLocks noChangeArrowheads="1"/>
          </p:cNvSpPr>
          <p:nvPr/>
        </p:nvSpPr>
        <p:spPr bwMode="auto">
          <a:xfrm>
            <a:off x="4130819" y="3675922"/>
            <a:ext cx="12811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631825" indent="-631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631825" marR="0" lvl="0" indent="-631825" defTabSz="91440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charset="0"/>
                <a:cs typeface="Arial" charset="0"/>
              </a:rPr>
              <a:t>zagrade</a:t>
            </a:r>
          </a:p>
        </p:txBody>
      </p:sp>
      <p:sp>
        <p:nvSpPr>
          <p:cNvPr id="6" name="TekstniOkvir 5"/>
          <p:cNvSpPr txBox="1"/>
          <p:nvPr/>
        </p:nvSpPr>
        <p:spPr>
          <a:xfrm>
            <a:off x="767556" y="1762810"/>
            <a:ext cx="6637338" cy="1431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spcBef>
                <a:spcPts val="600"/>
              </a:spcBef>
              <a:defRPr/>
            </a:pPr>
            <a:r>
              <a:rPr lang="hr-HR" dirty="0">
                <a:solidFill>
                  <a:prstClr val="black"/>
                </a:solidFill>
                <a:latin typeface="Arial"/>
                <a:cs typeface="Arial" charset="0"/>
              </a:rPr>
              <a:t>REDOSLIJED RAČUNANJA:</a:t>
            </a:r>
          </a:p>
          <a:p>
            <a:pPr marL="631825" indent="-269875">
              <a:spcBef>
                <a:spcPts val="600"/>
              </a:spcBef>
              <a:buFontTx/>
              <a:buAutoNum type="arabicPeriod"/>
              <a:defRPr/>
            </a:pPr>
            <a:r>
              <a:rPr lang="hr-HR" b="1" dirty="0">
                <a:solidFill>
                  <a:srgbClr val="FF0000"/>
                </a:solidFill>
                <a:latin typeface="Arial"/>
                <a:cs typeface="Arial" charset="0"/>
              </a:rPr>
              <a:t>Zagrade</a:t>
            </a:r>
          </a:p>
          <a:p>
            <a:pPr marL="631825" indent="-269875">
              <a:spcBef>
                <a:spcPts val="600"/>
              </a:spcBef>
              <a:buFontTx/>
              <a:buAutoNum type="arabicPeriod"/>
              <a:defRPr/>
            </a:pPr>
            <a:r>
              <a:rPr lang="hr-HR" b="1" dirty="0">
                <a:solidFill>
                  <a:srgbClr val="0070C0"/>
                </a:solidFill>
                <a:latin typeface="Arial"/>
                <a:cs typeface="Arial" charset="0"/>
              </a:rPr>
              <a:t>Množenje i dijeljenje</a:t>
            </a:r>
          </a:p>
          <a:p>
            <a:pPr marL="631825" indent="-269875">
              <a:spcBef>
                <a:spcPts val="600"/>
              </a:spcBef>
              <a:buFontTx/>
              <a:buAutoNum type="arabicPeriod"/>
              <a:defRPr/>
            </a:pPr>
            <a:r>
              <a:rPr lang="hr-HR" b="1" dirty="0">
                <a:solidFill>
                  <a:prstClr val="black"/>
                </a:solidFill>
                <a:latin typeface="Arial"/>
                <a:cs typeface="Arial" charset="0"/>
              </a:rPr>
              <a:t>Zbrajanje i oduzimanje </a:t>
            </a:r>
          </a:p>
        </p:txBody>
      </p:sp>
      <p:sp>
        <p:nvSpPr>
          <p:cNvPr id="7" name="TekstniOkvir 6"/>
          <p:cNvSpPr txBox="1">
            <a:spLocks noChangeArrowheads="1"/>
          </p:cNvSpPr>
          <p:nvPr/>
        </p:nvSpPr>
        <p:spPr bwMode="auto">
          <a:xfrm>
            <a:off x="1027906" y="4353784"/>
            <a:ext cx="38830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5 + 6 </a:t>
            </a:r>
            <a:r>
              <a:rPr kumimoji="0" lang="hr-HR" altLang="sr-Latn-R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  <a:sym typeface="Symbol" pitchFamily="18" charset="2"/>
              </a:rPr>
              <a:t> 2 – 10 =  </a:t>
            </a:r>
            <a:endParaRPr kumimoji="0" lang="hr-HR" altLang="sr-Latn-R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2950369" y="4352197"/>
            <a:ext cx="2416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1" i="0" u="none" strike="noStrike" kern="0" cap="none" spc="0" normalizeH="0" baseline="0" noProof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Arial" charset="0"/>
                <a:cs typeface="Arial" charset="0"/>
              </a:rPr>
              <a:t>množenje i dijeljenje</a:t>
            </a:r>
            <a:endParaRPr kumimoji="0" lang="hr-HR" altLang="sr-Latn-RS" sz="1800" b="0" i="0" u="none" strike="noStrike" kern="0" cap="none" spc="0" normalizeH="0" baseline="0" noProof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9" name="TekstniOkvir 8"/>
          <p:cNvSpPr txBox="1">
            <a:spLocks noChangeArrowheads="1"/>
          </p:cNvSpPr>
          <p:nvPr/>
        </p:nvSpPr>
        <p:spPr bwMode="auto">
          <a:xfrm>
            <a:off x="1027906" y="4957034"/>
            <a:ext cx="1806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5 + 12 </a:t>
            </a:r>
            <a:r>
              <a:rPr kumimoji="0" lang="hr-HR" altLang="sr-Latn-R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  <a:sym typeface="Symbol" pitchFamily="18" charset="2"/>
              </a:rPr>
              <a:t>– 10 =  </a:t>
            </a:r>
            <a:endParaRPr kumimoji="0" lang="hr-HR" altLang="sr-Latn-R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auto">
          <a:xfrm>
            <a:off x="2929731" y="4939572"/>
            <a:ext cx="494237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631825" indent="-631825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631825" marR="0" lvl="0" indent="-631825" defTabSz="91440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zbrajanje i oduzimanje (redom </a:t>
            </a:r>
            <a:r>
              <a:rPr kumimoji="0" lang="hr-HR" altLang="sr-Latn-R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slijeva udesno</a:t>
            </a:r>
            <a:r>
              <a:rPr kumimoji="0" lang="hr-HR" altLang="sr-Latn-R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) </a:t>
            </a:r>
          </a:p>
        </p:txBody>
      </p:sp>
      <p:sp>
        <p:nvSpPr>
          <p:cNvPr id="11" name="TekstniOkvir 10"/>
          <p:cNvSpPr txBox="1">
            <a:spLocks noChangeArrowheads="1"/>
          </p:cNvSpPr>
          <p:nvPr/>
        </p:nvSpPr>
        <p:spPr bwMode="auto">
          <a:xfrm>
            <a:off x="1027906" y="5606322"/>
            <a:ext cx="18065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</a:rPr>
              <a:t>17 </a:t>
            </a:r>
            <a:r>
              <a:rPr kumimoji="0" lang="hr-HR" altLang="sr-Latn-R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  <a:sym typeface="Symbol" pitchFamily="18" charset="2"/>
              </a:rPr>
              <a:t>– 10 =  </a:t>
            </a:r>
            <a:endParaRPr kumimoji="0" lang="hr-HR" altLang="sr-Latn-R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sp>
        <p:nvSpPr>
          <p:cNvPr id="12" name="TekstniOkvir 11"/>
          <p:cNvSpPr txBox="1">
            <a:spLocks noChangeArrowheads="1"/>
          </p:cNvSpPr>
          <p:nvPr/>
        </p:nvSpPr>
        <p:spPr bwMode="auto">
          <a:xfrm>
            <a:off x="1569244" y="6063082"/>
            <a:ext cx="18065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cs typeface="Arial" charset="0"/>
                <a:sym typeface="Symbol" pitchFamily="18" charset="2"/>
              </a:rPr>
              <a:t>7  </a:t>
            </a:r>
            <a:endParaRPr kumimoji="0" lang="hr-HR" altLang="sr-Latn-RS" sz="18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cs typeface="Arial" charset="0"/>
            </a:endParaRPr>
          </a:p>
        </p:txBody>
      </p:sp>
      <p:cxnSp>
        <p:nvCxnSpPr>
          <p:cNvPr id="13" name="Ravni poveznik 12"/>
          <p:cNvCxnSpPr/>
          <p:nvPr/>
        </p:nvCxnSpPr>
        <p:spPr>
          <a:xfrm>
            <a:off x="1569244" y="4044222"/>
            <a:ext cx="482476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14" name="Ravni poveznik 13"/>
          <p:cNvCxnSpPr/>
          <p:nvPr/>
        </p:nvCxnSpPr>
        <p:spPr>
          <a:xfrm>
            <a:off x="2767012" y="4018930"/>
            <a:ext cx="796876" cy="0"/>
          </a:xfrm>
          <a:prstGeom prst="line">
            <a:avLst/>
          </a:prstGeom>
          <a:noFill/>
          <a:ln w="38100" cap="flat" cmpd="sng" algn="ctr">
            <a:solidFill>
              <a:srgbClr val="FF0000"/>
            </a:solidFill>
            <a:prstDash val="solid"/>
          </a:ln>
          <a:effectLst/>
        </p:spPr>
      </p:cxnSp>
      <p:cxnSp>
        <p:nvCxnSpPr>
          <p:cNvPr id="15" name="Ravni poveznik 14"/>
          <p:cNvCxnSpPr/>
          <p:nvPr/>
        </p:nvCxnSpPr>
        <p:spPr>
          <a:xfrm>
            <a:off x="1569244" y="4677634"/>
            <a:ext cx="361949" cy="0"/>
          </a:xfrm>
          <a:prstGeom prst="line">
            <a:avLst/>
          </a:prstGeom>
          <a:noFill/>
          <a:ln w="38100" cap="flat" cmpd="sng" algn="ctr">
            <a:solidFill>
              <a:srgbClr val="0070C0"/>
            </a:solidFill>
            <a:prstDash val="solid"/>
          </a:ln>
          <a:effectLst/>
        </p:spPr>
      </p:cxnSp>
      <p:cxnSp>
        <p:nvCxnSpPr>
          <p:cNvPr id="16" name="Ravni poveznik 15"/>
          <p:cNvCxnSpPr/>
          <p:nvPr/>
        </p:nvCxnSpPr>
        <p:spPr>
          <a:xfrm>
            <a:off x="1089819" y="5290409"/>
            <a:ext cx="673869" cy="0"/>
          </a:xfrm>
          <a:prstGeom prst="line">
            <a:avLst/>
          </a:prstGeom>
          <a:noFill/>
          <a:ln w="38100" cap="flat" cmpd="sng" algn="ctr">
            <a:solidFill>
              <a:sysClr val="windowText" lastClr="000000"/>
            </a:solidFill>
            <a:prstDash val="solid"/>
          </a:ln>
          <a:effectLst/>
        </p:spPr>
      </p:cxnSp>
      <p:sp>
        <p:nvSpPr>
          <p:cNvPr id="30" name="TekstniOkvir 29"/>
          <p:cNvSpPr txBox="1"/>
          <p:nvPr/>
        </p:nvSpPr>
        <p:spPr>
          <a:xfrm>
            <a:off x="1763688" y="1124744"/>
            <a:ext cx="58326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800" dirty="0" smtClean="0">
                <a:solidFill>
                  <a:srgbClr val="C00000"/>
                </a:solidFill>
              </a:rPr>
              <a:t>Redoslijed izvođenja računskih radnji</a:t>
            </a:r>
            <a:endParaRPr lang="hr-HR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86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57200" y="30252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j-ea"/>
                <a:cs typeface="+mj-cs"/>
              </a:rPr>
              <a:t>Domaća zadaća:</a:t>
            </a:r>
            <a:endParaRPr kumimoji="0" lang="hr-HR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3611892" y="1700809"/>
            <a:ext cx="5074908" cy="367240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U bilježnicu prepiši sve </a:t>
            </a:r>
            <a:r>
              <a:rPr kumimoji="0" lang="hr-HR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zadatke </a:t>
            </a:r>
            <a:r>
              <a:rPr kumimoji="0" lang="hr-HR" sz="3200" b="0" i="0" u="none" strike="noStrike" kern="120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 </a:t>
            </a:r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prezentacije ( 8 zadataka ).</a:t>
            </a:r>
          </a:p>
          <a:p>
            <a:r>
              <a:rPr lang="hr-HR" dirty="0" smtClean="0">
                <a:solidFill>
                  <a:sysClr val="windowText" lastClr="000000"/>
                </a:solidFill>
                <a:latin typeface="Calibri"/>
              </a:rPr>
              <a:t>Svakom zadatku dodijeli redni broj, a između zadataka ostavi 2 reda prazno.</a:t>
            </a:r>
          </a:p>
          <a:p>
            <a:r>
              <a:rPr kumimoji="0" lang="hr-HR" sz="32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Riješi zadatke u udžbeniku na 65. str.</a:t>
            </a:r>
          </a:p>
          <a:p>
            <a:r>
              <a:rPr lang="hr-HR" dirty="0" smtClean="0">
                <a:solidFill>
                  <a:sysClr val="windowText" lastClr="000000"/>
                </a:solidFill>
                <a:latin typeface="Calibri"/>
              </a:rPr>
              <a:t>Zamoli roditelje da mi pošalju fotografiju riješenih zadataka u udžbeniku.</a:t>
            </a:r>
            <a:endParaRPr kumimoji="0" lang="hr-HR" sz="3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4" name="Picture 3" descr="sova učitel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2532" y="2852936"/>
            <a:ext cx="2856316" cy="2324430"/>
          </a:xfrm>
          <a:prstGeom prst="rect">
            <a:avLst/>
          </a:prstGeom>
        </p:spPr>
      </p:pic>
      <p:sp>
        <p:nvSpPr>
          <p:cNvPr id="5" name="TekstniOkvir 4"/>
          <p:cNvSpPr txBox="1"/>
          <p:nvPr/>
        </p:nvSpPr>
        <p:spPr>
          <a:xfrm>
            <a:off x="457200" y="5445224"/>
            <a:ext cx="80032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 smtClean="0"/>
              <a:t>Dodatno objašnjenje redoslijeda izvođenja računskih radnji:</a:t>
            </a:r>
          </a:p>
          <a:p>
            <a:r>
              <a:rPr lang="hr-HR" dirty="0" smtClean="0">
                <a:hlinkClick r:id="rId3"/>
              </a:rPr>
              <a:t>https://www.youtube.com/watch?v=eoLjWaKFqak&amp;list=PL9Mz0Kqh3YKpjU09NWQWl1Y34yof1UfOb&amp;index=12&amp;t=0s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91841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417</Words>
  <Application>Microsoft Office PowerPoint</Application>
  <PresentationFormat>Prikaz na zaslonu (4:3)</PresentationFormat>
  <Paragraphs>80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8" baseType="lpstr">
      <vt:lpstr>Tema sustava Office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Martina</dc:creator>
  <cp:lastModifiedBy>Martina</cp:lastModifiedBy>
  <cp:revision>18</cp:revision>
  <dcterms:created xsi:type="dcterms:W3CDTF">2020-05-16T13:55:01Z</dcterms:created>
  <dcterms:modified xsi:type="dcterms:W3CDTF">2020-05-17T17:44:01Z</dcterms:modified>
</cp:coreProperties>
</file>