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189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8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58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68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32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11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56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02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269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68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48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E444-8174-48E3-8D63-03B6F5F342B8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6BA7-E2AC-4F1C-B570-FD3B9CC7C6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55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3141299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MNOŽENJE BROJA 8 I DIJELJENJE BROJEM 8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09">
            <a:off x="2884135" y="372945"/>
            <a:ext cx="2312653" cy="26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965" y="3141299"/>
            <a:ext cx="1883156" cy="296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214438" y="900113"/>
            <a:ext cx="2128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6000" dirty="0">
                <a:solidFill>
                  <a:prstClr val="black"/>
                </a:solidFill>
                <a:latin typeface="Arial Narrow" pitchFamily="34" charset="0"/>
              </a:rPr>
              <a:t>8 ∙ 8 = 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5429250" y="900113"/>
            <a:ext cx="2128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6000">
                <a:solidFill>
                  <a:prstClr val="black"/>
                </a:solidFill>
                <a:latin typeface="Arial Narrow" pitchFamily="34" charset="0"/>
              </a:rPr>
              <a:t>9 ∙ 8 = </a:t>
            </a:r>
          </a:p>
        </p:txBody>
      </p:sp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>
            <a:off x="3357563" y="2571750"/>
            <a:ext cx="2400300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5356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?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14375" y="224155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571625" y="224155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428875" y="224155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214688" y="2241550"/>
            <a:ext cx="928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4071938" y="2214563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857750" y="2214563"/>
            <a:ext cx="92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43563" y="2214563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6500813" y="2214563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=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7286625" y="2214563"/>
            <a:ext cx="928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4800">
                <a:solidFill>
                  <a:srgbClr val="FF0000"/>
                </a:solidFill>
                <a:latin typeface="Arial Narrow" pitchFamily="34" charset="0"/>
              </a:rPr>
              <a:t>6</a:t>
            </a:r>
            <a:r>
              <a:rPr lang="hr-HR" altLang="sr-Latn-RS" sz="4800">
                <a:solidFill>
                  <a:srgbClr val="FF0000"/>
                </a:solidFill>
                <a:latin typeface="Agency FB" pitchFamily="34" charset="0"/>
              </a:rPr>
              <a:t>4</a:t>
            </a: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071813" y="900113"/>
            <a:ext cx="9286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6000">
                <a:solidFill>
                  <a:srgbClr val="FF0000"/>
                </a:solidFill>
                <a:latin typeface="Arial Narrow" pitchFamily="34" charset="0"/>
              </a:rPr>
              <a:t>6</a:t>
            </a:r>
            <a:r>
              <a:rPr lang="hr-HR" altLang="sr-Latn-RS" sz="6000">
                <a:solidFill>
                  <a:srgbClr val="FF0000"/>
                </a:solidFill>
                <a:latin typeface="Agency FB" pitchFamily="34" charset="0"/>
              </a:rPr>
              <a:t>4</a:t>
            </a: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50" y="367030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143000" y="367030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2000250" y="367030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2786063" y="3670300"/>
            <a:ext cx="928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19" name="TextBox 22"/>
          <p:cNvSpPr txBox="1">
            <a:spLocks noChangeArrowheads="1"/>
          </p:cNvSpPr>
          <p:nvPr/>
        </p:nvSpPr>
        <p:spPr bwMode="auto">
          <a:xfrm>
            <a:off x="3643313" y="3643313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20" name="TextBox 23"/>
          <p:cNvSpPr txBox="1">
            <a:spLocks noChangeArrowheads="1"/>
          </p:cNvSpPr>
          <p:nvPr/>
        </p:nvSpPr>
        <p:spPr bwMode="auto">
          <a:xfrm>
            <a:off x="4429125" y="3643313"/>
            <a:ext cx="92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5214938" y="3643313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6858000" y="3670300"/>
            <a:ext cx="928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=</a:t>
            </a: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7715250" y="3643313"/>
            <a:ext cx="928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4800">
                <a:solidFill>
                  <a:srgbClr val="FF0000"/>
                </a:solidFill>
                <a:latin typeface="Arial Narrow" pitchFamily="34" charset="0"/>
              </a:rPr>
              <a:t>72</a:t>
            </a:r>
            <a:endParaRPr lang="hr-HR" altLang="sr-Latn-RS" sz="480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6000750" y="3643313"/>
            <a:ext cx="92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8 +</a:t>
            </a: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7286625" y="900113"/>
            <a:ext cx="928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6000">
                <a:solidFill>
                  <a:srgbClr val="FF0000"/>
                </a:solidFill>
                <a:latin typeface="Arial Narrow" pitchFamily="34" charset="0"/>
              </a:rPr>
              <a:t>72</a:t>
            </a:r>
            <a:endParaRPr lang="hr-HR" altLang="sr-Latn-RS" sz="6000">
              <a:solidFill>
                <a:srgbClr val="FF0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04800" y="917575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32 kune treba podijeliti na 8 učenika, svakom jednako mnogo. Koliko će kuna dobiti svaki učenik?</a:t>
            </a:r>
            <a:endParaRPr kumimoji="0" lang="hr-HR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88" y="2643188"/>
            <a:ext cx="7112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32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1138" y="2640013"/>
            <a:ext cx="7334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2638" y="2643188"/>
            <a:ext cx="7334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4138" y="2640013"/>
            <a:ext cx="7334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5638" y="2643188"/>
            <a:ext cx="10604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1938" y="2643188"/>
            <a:ext cx="3952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88" y="3568700"/>
            <a:ext cx="18462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32 : 8 = </a:t>
            </a: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gency FB" pitchFamily="34" charset="0"/>
              </a:rPr>
              <a:t>4</a:t>
            </a: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4325" y="3571875"/>
            <a:ext cx="10033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jer je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00500" y="3571875"/>
            <a:ext cx="1857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  <a:latin typeface="Agency FB" pitchFamily="34" charset="0"/>
              </a:rPr>
              <a:t>4</a:t>
            </a: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</a:rPr>
              <a:t>∙ </a:t>
            </a: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  <a:latin typeface="Arial Narrow" pitchFamily="34" charset="0"/>
              </a:rPr>
              <a:t>8 = 32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063" y="4857750"/>
            <a:ext cx="6715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Svaki će učenik dobiti </a:t>
            </a: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gency FB" pitchFamily="34" charset="0"/>
              </a:rPr>
              <a:t>4</a:t>
            </a: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 kune.</a:t>
            </a:r>
          </a:p>
        </p:txBody>
      </p:sp>
    </p:spTree>
    <p:extLst>
      <p:ext uri="{BB962C8B-B14F-4D97-AF65-F5344CB8AC3E}">
        <p14:creationId xmlns:p14="http://schemas.microsoft.com/office/powerpoint/2010/main" val="161614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06388" y="917575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Ana je skupila 56 bodova u društvenoj igrici, a Iva 8 puta manje. Koliko je bodova skupila Iva? </a:t>
            </a:r>
            <a:endParaRPr kumimoji="0" lang="hr-HR" alt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1" y="2289175"/>
            <a:ext cx="711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56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1" y="2286000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51" y="2289175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1751" y="2286000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9413" y="2286000"/>
            <a:ext cx="10604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5551" y="2286000"/>
            <a:ext cx="3952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88" y="3214688"/>
            <a:ext cx="18811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56 : 8 = 7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4325" y="3217863"/>
            <a:ext cx="10033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jer je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8113" y="3217863"/>
            <a:ext cx="1857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  <a:latin typeface="Arial Narrow" pitchFamily="34" charset="0"/>
              </a:rPr>
              <a:t>7 </a:t>
            </a: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</a:rPr>
              <a:t>∙ </a:t>
            </a:r>
            <a:r>
              <a:rPr kumimoji="0" lang="hr-HR" sz="3600" b="0" i="0" u="none" strike="noStrike" kern="0" cap="none" spc="0" normalizeH="0" baseline="0" noProof="0" dirty="0">
                <a:ln>
                  <a:noFill/>
                </a:ln>
                <a:solidFill>
                  <a:srgbClr val="D1E1E3">
                    <a:lumMod val="25000"/>
                  </a:srgbClr>
                </a:solidFill>
                <a:effectLst/>
                <a:uLnTx/>
                <a:uFillTx/>
                <a:latin typeface="Arial Narrow" pitchFamily="34" charset="0"/>
              </a:rPr>
              <a:t>8 = 56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" y="4500563"/>
            <a:ext cx="4429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Iva je skupila </a:t>
            </a:r>
            <a:r>
              <a:rPr lang="hr-HR" sz="3600" dirty="0" smtClean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7 </a:t>
            </a:r>
            <a:r>
              <a:rPr lang="hr-HR" sz="3600" dirty="0">
                <a:solidFill>
                  <a:srgbClr val="D1E1E3">
                    <a:lumMod val="25000"/>
                  </a:srgbClr>
                </a:solidFill>
                <a:latin typeface="Arial Narrow" pitchFamily="34" charset="0"/>
              </a:rPr>
              <a:t>bodova.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2301" y="2286000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14751" y="2286000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5301" y="2282825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1" y="2286000"/>
            <a:ext cx="7334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600" dirty="0">
                <a:solidFill>
                  <a:srgbClr val="4A606E">
                    <a:lumMod val="75000"/>
                  </a:srgbClr>
                </a:solidFill>
                <a:latin typeface="Arial Narrow" pitchFamily="34" charset="0"/>
              </a:rPr>
              <a:t>- 8 </a:t>
            </a:r>
          </a:p>
        </p:txBody>
      </p:sp>
    </p:spTree>
    <p:extLst>
      <p:ext uri="{BB962C8B-B14F-4D97-AF65-F5344CB8AC3E}">
        <p14:creationId xmlns:p14="http://schemas.microsoft.com/office/powerpoint/2010/main" val="20168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45394" y="667807"/>
            <a:ext cx="2932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1  jer je 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5028273" y="667807"/>
            <a:ext cx="2338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 1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336998" y="1159916"/>
            <a:ext cx="33638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16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2  jer je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126025" y="1159916"/>
            <a:ext cx="21569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2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16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289578" y="1721809"/>
            <a:ext cx="36496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24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3  jer je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126025" y="1721809"/>
            <a:ext cx="23254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3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24 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336997" y="2354041"/>
            <a:ext cx="32140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32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4  jer je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098982" y="2299535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4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32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357729" y="2840607"/>
            <a:ext cx="41281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40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5  jer je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112837" y="2928934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5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40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357729" y="3497049"/>
            <a:ext cx="31932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48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6  jer je 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112837" y="3497048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6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48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336997" y="4071942"/>
            <a:ext cx="34341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56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7  jer je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044945" y="4045104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 7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56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293124" y="4643446"/>
            <a:ext cx="3578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64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8  jer je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058133" y="4643446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 8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64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293125" y="5282999"/>
            <a:ext cx="34780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72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9  jer je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142695" y="5282998"/>
            <a:ext cx="214314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9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72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2257405" y="5806218"/>
            <a:ext cx="40566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80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10  jer je 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058133" y="5854503"/>
            <a:ext cx="285752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 10 ∙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 </a:t>
            </a:r>
            <a:r>
              <a:rPr kumimoji="0" lang="hr-HR" sz="28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= </a:t>
            </a:r>
            <a:r>
              <a:rPr kumimoji="0" lang="hr-HR" sz="28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80 </a:t>
            </a:r>
            <a:endParaRPr kumimoji="0" lang="hr-HR" sz="2800" b="1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751460" y="-1812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Prepiši u bilježnicu. ( Ne zaboravi napisati naslov. )</a:t>
            </a:r>
          </a:p>
        </p:txBody>
      </p:sp>
    </p:spTree>
    <p:extLst>
      <p:ext uri="{BB962C8B-B14F-4D97-AF65-F5344CB8AC3E}">
        <p14:creationId xmlns:p14="http://schemas.microsoft.com/office/powerpoint/2010/main" val="40568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275856" y="980728"/>
            <a:ext cx="534000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>
                <a:solidFill>
                  <a:prstClr val="black"/>
                </a:solidFill>
                <a:latin typeface="Arial Narrow" pitchFamily="34" charset="0"/>
              </a:rPr>
              <a:t>Riješi 1. zadatak u udžbeniku na 68. stranici.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83649" y="2217882"/>
            <a:ext cx="3197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>
                <a:solidFill>
                  <a:prstClr val="black"/>
                </a:solidFill>
                <a:latin typeface="Arial Narrow" pitchFamily="34" charset="0"/>
              </a:rPr>
              <a:t>Promotri 2. zadatak!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283648" y="3163441"/>
            <a:ext cx="503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>
                <a:solidFill>
                  <a:prstClr val="black"/>
                </a:solidFill>
                <a:latin typeface="Arial Narrow" pitchFamily="34" charset="0"/>
              </a:rPr>
              <a:t>Riješi </a:t>
            </a:r>
            <a:r>
              <a:rPr lang="hr-HR" altLang="sr-Latn-RS" sz="3200" dirty="0" smtClean="0">
                <a:solidFill>
                  <a:prstClr val="black"/>
                </a:solidFill>
                <a:latin typeface="Arial Narrow" pitchFamily="34" charset="0"/>
              </a:rPr>
              <a:t>3., </a:t>
            </a:r>
            <a:r>
              <a:rPr lang="hr-HR" altLang="sr-Latn-RS" sz="3200" dirty="0">
                <a:solidFill>
                  <a:prstClr val="black"/>
                </a:solidFill>
                <a:latin typeface="Arial Narrow" pitchFamily="34" charset="0"/>
              </a:rPr>
              <a:t>4</a:t>
            </a:r>
            <a:r>
              <a:rPr lang="hr-HR" altLang="sr-Latn-RS" sz="3200" dirty="0" smtClean="0">
                <a:solidFill>
                  <a:prstClr val="black"/>
                </a:solidFill>
                <a:latin typeface="Arial Narrow" pitchFamily="34" charset="0"/>
              </a:rPr>
              <a:t>. i 5. zadatak.</a:t>
            </a:r>
            <a:endParaRPr lang="hr-HR" altLang="sr-Latn-RS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81" y="4005064"/>
            <a:ext cx="2962275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3283649" y="4005064"/>
            <a:ext cx="48023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>
                <a:solidFill>
                  <a:prstClr val="black"/>
                </a:solidFill>
                <a:latin typeface="Arial Narrow" pitchFamily="34" charset="0"/>
              </a:rPr>
              <a:t>Vježbaj množenje i dijeljenje brojem </a:t>
            </a:r>
            <a:r>
              <a:rPr lang="hr-HR" altLang="sr-Latn-RS" sz="3200" dirty="0" smtClean="0">
                <a:solidFill>
                  <a:prstClr val="black"/>
                </a:solidFill>
                <a:latin typeface="Arial Narrow" pitchFamily="34" charset="0"/>
              </a:rPr>
              <a:t>8. </a:t>
            </a:r>
            <a:endParaRPr lang="hr-HR" altLang="sr-Latn-RS" sz="3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283648" y="5082282"/>
            <a:ext cx="524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Arial Narrow" panose="020B0606020202030204" pitchFamily="34" charset="0"/>
              </a:rPr>
              <a:t>Zamoli roditelje da mi pošalju fotografiju tvoga uratka u udžbeniku.</a:t>
            </a:r>
            <a:endParaRPr lang="hr-H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340</Words>
  <Application>Microsoft Office PowerPoint</Application>
  <PresentationFormat>Prikaz na zaslonu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4</cp:revision>
  <dcterms:created xsi:type="dcterms:W3CDTF">2020-05-28T16:18:07Z</dcterms:created>
  <dcterms:modified xsi:type="dcterms:W3CDTF">2020-05-28T17:43:01Z</dcterms:modified>
</cp:coreProperties>
</file>